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288" r:id="rId4"/>
    <p:sldId id="296" r:id="rId5"/>
    <p:sldId id="295" r:id="rId6"/>
    <p:sldId id="257" r:id="rId7"/>
    <p:sldId id="259" r:id="rId8"/>
    <p:sldId id="258" r:id="rId9"/>
    <p:sldId id="261" r:id="rId10"/>
    <p:sldId id="260" r:id="rId11"/>
    <p:sldId id="264" r:id="rId12"/>
    <p:sldId id="263" r:id="rId13"/>
    <p:sldId id="290" r:id="rId14"/>
    <p:sldId id="287" r:id="rId15"/>
    <p:sldId id="271" r:id="rId16"/>
    <p:sldId id="281" r:id="rId17"/>
    <p:sldId id="266" r:id="rId18"/>
    <p:sldId id="291" r:id="rId19"/>
    <p:sldId id="278" r:id="rId20"/>
    <p:sldId id="277" r:id="rId21"/>
    <p:sldId id="268" r:id="rId22"/>
    <p:sldId id="284" r:id="rId23"/>
    <p:sldId id="270" r:id="rId24"/>
    <p:sldId id="273" r:id="rId25"/>
    <p:sldId id="282" r:id="rId26"/>
    <p:sldId id="292" r:id="rId27"/>
    <p:sldId id="293" r:id="rId28"/>
    <p:sldId id="294" r:id="rId29"/>
  </p:sldIdLst>
  <p:sldSz cx="12192000" cy="6858000"/>
  <p:notesSz cx="6858000" cy="9144000"/>
  <p:embeddedFontLst>
    <p:embeddedFont>
      <p:font typeface="Calibri Light" panose="020F0302020204030204" pitchFamily="34" charset="0"/>
      <p:regular r:id="rId31"/>
      <p:italic r:id="rId32"/>
    </p:embeddedFont>
    <p:embeddedFont>
      <p:font typeface="Montserrat" panose="00000500000000000000" pitchFamily="50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ontserrat Black" panose="00000A00000000000000" pitchFamily="50" charset="0"/>
      <p:bold r:id="rId41"/>
      <p:boldItalic r:id="rId42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57B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82886" autoAdjust="0"/>
  </p:normalViewPr>
  <p:slideViewPr>
    <p:cSldViewPr snapToGrid="0" showGuides="1">
      <p:cViewPr varScale="1">
        <p:scale>
          <a:sx n="41" d="100"/>
          <a:sy n="41" d="100"/>
        </p:scale>
        <p:origin x="78" y="516"/>
      </p:cViewPr>
      <p:guideLst>
        <p:guide orient="horz" pos="2136"/>
        <p:guide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4CD67-15F4-4D93-A57A-5D9BD528FE87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F1F091-839A-4EFA-B2E0-813C3D44072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2222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1F091-839A-4EFA-B2E0-813C3D44072A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20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juta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penduduk</a:t>
            </a:r>
            <a:r>
              <a:rPr lang="en-US" baseline="0" dirty="0" smtClean="0"/>
              <a:t> di Filipina </a:t>
            </a:r>
            <a:r>
              <a:rPr lang="en-US" baseline="0" dirty="0" err="1" smtClean="0"/>
              <a:t>bergantung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sumber</a:t>
            </a:r>
            <a:r>
              <a:rPr lang="en-US" baseline="0" dirty="0" smtClean="0"/>
              <a:t> air yang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aman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berkelanjutan</a:t>
            </a:r>
            <a:r>
              <a:rPr lang="en-US" baseline="0" dirty="0" smtClean="0"/>
              <a:t>. 9 </a:t>
            </a:r>
            <a:r>
              <a:rPr lang="en-US" baseline="0" dirty="0" err="1" smtClean="0"/>
              <a:t>juta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sanitasi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bersih</a:t>
            </a:r>
            <a:r>
              <a:rPr lang="en-US" baseline="0" dirty="0" smtClean="0"/>
              <a:t>. Filipina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menghadapi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permasalahan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air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sanitasi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masih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kesusahan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new residents with air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sanitasi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baik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pandemic Covid-19, </a:t>
            </a:r>
            <a:r>
              <a:rPr lang="en-US" baseline="0" dirty="0" err="1" smtClean="0"/>
              <a:t>jutaan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penduduk</a:t>
            </a:r>
            <a:r>
              <a:rPr lang="en-US" baseline="0" dirty="0" smtClean="0"/>
              <a:t> .., yang </a:t>
            </a:r>
            <a:r>
              <a:rPr lang="en-US" baseline="0" dirty="0" err="1" smtClean="0"/>
              <a:t>kekurangan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terhadap</a:t>
            </a:r>
            <a:r>
              <a:rPr lang="en-US" baseline="0" dirty="0" smtClean="0"/>
              <a:t> air.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1F091-839A-4EFA-B2E0-813C3D44072A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677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sejumlah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juta</a:t>
            </a:r>
            <a:r>
              <a:rPr lang="en-US" baseline="0" dirty="0" smtClean="0"/>
              <a:t> orang </a:t>
            </a:r>
            <a:r>
              <a:rPr lang="en-US" baseline="0" dirty="0" err="1" smtClean="0"/>
              <a:t>meninggal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penyakit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berhubungan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air, </a:t>
            </a:r>
            <a:r>
              <a:rPr lang="en-US" baseline="0" dirty="0" err="1" smtClean="0"/>
              <a:t>sanitasi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kebersihan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Setiap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menit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anak-anak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meninggal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penyakit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berhubungan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air.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Hal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dikurangi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air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sanitasi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bersih</a:t>
            </a:r>
            <a:r>
              <a:rPr lang="en-US" baseline="0" dirty="0" smtClean="0"/>
              <a:t>,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meningkatkan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kesehatan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mencegah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penyebaran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penyakit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menular</a:t>
            </a:r>
            <a:r>
              <a:rPr lang="en-US" baseline="0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1F091-839A-4EFA-B2E0-813C3D44072A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0031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Banyak</a:t>
            </a:r>
            <a:r>
              <a:rPr lang="en-US" baseline="0" dirty="0" smtClean="0"/>
              <a:t> Negara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daerah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masih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kekurangan</a:t>
            </a:r>
            <a:r>
              <a:rPr lang="en-US" baseline="0" dirty="0" smtClean="0"/>
              <a:t> air </a:t>
            </a:r>
            <a:r>
              <a:rPr lang="en-US" baseline="0" dirty="0" err="1" smtClean="0"/>
              <a:t>bersih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di Tanzania, Ethiopia yang </a:t>
            </a:r>
            <a:r>
              <a:rPr lang="en-US" baseline="0" dirty="0" err="1" smtClean="0"/>
              <a:t>masih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mengambil</a:t>
            </a:r>
            <a:r>
              <a:rPr lang="en-US" baseline="0" dirty="0" smtClean="0"/>
              <a:t> air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manual </a:t>
            </a:r>
            <a:r>
              <a:rPr lang="en-US" baseline="0" dirty="0" err="1" smtClean="0"/>
              <a:t>pake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baskom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mengantri</a:t>
            </a:r>
            <a:r>
              <a:rPr lang="en-US" baseline="0" dirty="0" smtClean="0"/>
              <a:t>. Hal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waktu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seharusnya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dipakai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menghasilkan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uang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akses</a:t>
            </a:r>
            <a:r>
              <a:rPr lang="en-US" baseline="0" dirty="0" smtClean="0"/>
              <a:t> air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sanitasi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bersih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rumah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membantu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menjalani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pendidikan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peluang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kerja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mengurangi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kemiskinan</a:t>
            </a:r>
            <a:r>
              <a:rPr lang="en-US" baseline="0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1F091-839A-4EFA-B2E0-813C3D44072A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4234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sumber</a:t>
            </a:r>
            <a:r>
              <a:rPr lang="en-US" dirty="0" smtClean="0"/>
              <a:t> air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waduk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air </a:t>
            </a:r>
            <a:r>
              <a:rPr lang="en-US" dirty="0" err="1" smtClean="0"/>
              <a:t>tanah</a:t>
            </a:r>
            <a:r>
              <a:rPr lang="en-US" dirty="0" smtClean="0"/>
              <a:t> </a:t>
            </a:r>
            <a:r>
              <a:rPr lang="en-US" dirty="0" err="1" smtClean="0"/>
              <a:t>berkurang</a:t>
            </a:r>
            <a:r>
              <a:rPr lang="en-US" dirty="0" smtClean="0"/>
              <a:t>,</a:t>
            </a:r>
            <a:r>
              <a:rPr lang="en-US" baseline="0" dirty="0" smtClean="0"/>
              <a:t> faktor2 lain, supply water, </a:t>
            </a:r>
            <a:r>
              <a:rPr lang="en-US" baseline="0" dirty="0" err="1" smtClean="0"/>
              <a:t>kesehatan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lingkungan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bermasalag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Contohnya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tingkat</a:t>
            </a:r>
            <a:r>
              <a:rPr lang="en-US" baseline="0" dirty="0" smtClean="0"/>
              <a:t> air yang </a:t>
            </a:r>
            <a:r>
              <a:rPr lang="en-US" baseline="0" dirty="0" err="1" smtClean="0"/>
              <a:t>rendah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menyebabkan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konsentrasi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polutan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alam</a:t>
            </a:r>
            <a:r>
              <a:rPr lang="en-US" baseline="0" dirty="0" smtClean="0"/>
              <a:t> &amp;</a:t>
            </a:r>
            <a:r>
              <a:rPr lang="en-US" baseline="0" dirty="0" err="1" smtClean="0"/>
              <a:t>manusia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tinggi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Sedikit</a:t>
            </a:r>
            <a:r>
              <a:rPr lang="en-US" baseline="0" dirty="0" smtClean="0"/>
              <a:t> air yang </a:t>
            </a:r>
            <a:r>
              <a:rPr lang="en-US" baseline="0" dirty="0" err="1" smtClean="0"/>
              <a:t>menuju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selokan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saluran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pembuangan</a:t>
            </a:r>
            <a:r>
              <a:rPr lang="en-US" baseline="0" dirty="0" smtClean="0"/>
              <a:t> air </a:t>
            </a:r>
            <a:r>
              <a:rPr lang="en-US" baseline="0" dirty="0" err="1" smtClean="0"/>
              <a:t>bearti</a:t>
            </a:r>
            <a:r>
              <a:rPr lang="en-US" baseline="0" dirty="0" smtClean="0"/>
              <a:t> air di </a:t>
            </a:r>
            <a:r>
              <a:rPr lang="en-US" baseline="0" dirty="0" err="1" smtClean="0"/>
              <a:t>danau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sungai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Penggunaan</a:t>
            </a:r>
            <a:r>
              <a:rPr lang="en-US" baseline="0" dirty="0" smtClean="0"/>
              <a:t> air yang </a:t>
            </a:r>
            <a:r>
              <a:rPr lang="en-US" baseline="0" dirty="0" err="1" smtClean="0"/>
              <a:t>efisien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membantu</a:t>
            </a:r>
            <a:r>
              <a:rPr lang="en-US" baseline="0" dirty="0" smtClean="0"/>
              <a:t> supply air </a:t>
            </a:r>
            <a:r>
              <a:rPr lang="en-US" baseline="0" dirty="0" err="1" smtClean="0"/>
              <a:t>ttp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stabil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1F091-839A-4EFA-B2E0-813C3D44072A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903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1F091-839A-4EFA-B2E0-813C3D44072A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0828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19.000.000</a:t>
            </a:r>
            <a:r>
              <a:rPr lang="en-US" baseline="0" dirty="0" smtClean="0"/>
              <a:t> acre-feet = </a:t>
            </a:r>
            <a:r>
              <a:rPr lang="en-US" dirty="0" smtClean="0"/>
              <a:t>23.440.000.000.000.000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1F091-839A-4EFA-B2E0-813C3D44072A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2290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 smtClean="0">
                <a:latin typeface="Montserrat" panose="00000500000000000000" pitchFamily="50" charset="0"/>
              </a:rPr>
              <a:t>Addition: </a:t>
            </a:r>
          </a:p>
          <a:p>
            <a:pPr lvl="0"/>
            <a:r>
              <a:rPr lang="en-US" sz="1200" dirty="0" smtClean="0">
                <a:latin typeface="Montserrat" panose="00000500000000000000" pitchFamily="50" charset="0"/>
              </a:rPr>
              <a:t>1. </a:t>
            </a:r>
            <a:r>
              <a:rPr lang="en-US" sz="1200" baseline="0" dirty="0" err="1" smtClean="0">
                <a:latin typeface="Montserrat" panose="00000500000000000000" pitchFamily="50" charset="0"/>
              </a:rPr>
              <a:t>Meningkatkan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kualitas</a:t>
            </a:r>
            <a:r>
              <a:rPr lang="en-US" sz="1200" dirty="0" smtClean="0">
                <a:latin typeface="Montserrat" panose="00000500000000000000" pitchFamily="50" charset="0"/>
              </a:rPr>
              <a:t> air </a:t>
            </a:r>
            <a:r>
              <a:rPr lang="en-US" sz="1200" dirty="0" err="1" smtClean="0">
                <a:latin typeface="Montserrat" panose="00000500000000000000" pitchFamily="50" charset="0"/>
              </a:rPr>
              <a:t>dengan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mengurangi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polusi</a:t>
            </a:r>
            <a:r>
              <a:rPr lang="en-US" sz="1200" dirty="0" smtClean="0">
                <a:latin typeface="Montserrat" panose="00000500000000000000" pitchFamily="50" charset="0"/>
              </a:rPr>
              <a:t>, </a:t>
            </a:r>
            <a:r>
              <a:rPr lang="en-US" sz="1200" dirty="0" err="1" smtClean="0">
                <a:latin typeface="Montserrat" panose="00000500000000000000" pitchFamily="50" charset="0"/>
              </a:rPr>
              <a:t>menghilangkan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pembuangan</a:t>
            </a:r>
            <a:r>
              <a:rPr lang="en-US" sz="1200" dirty="0" smtClean="0">
                <a:latin typeface="Montserrat" panose="00000500000000000000" pitchFamily="50" charset="0"/>
              </a:rPr>
              <a:t>, </a:t>
            </a:r>
            <a:r>
              <a:rPr lang="en-US" sz="1200" dirty="0" err="1" smtClean="0">
                <a:latin typeface="Montserrat" panose="00000500000000000000" pitchFamily="50" charset="0"/>
              </a:rPr>
              <a:t>dan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meminimalkan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pelepasan</a:t>
            </a:r>
            <a:r>
              <a:rPr lang="en-US" sz="1200" dirty="0" smtClean="0">
                <a:latin typeface="Montserrat" panose="00000500000000000000" pitchFamily="50" charset="0"/>
              </a:rPr>
              <a:t> material </a:t>
            </a:r>
            <a:r>
              <a:rPr lang="en-US" sz="1200" dirty="0" err="1" smtClean="0">
                <a:latin typeface="Montserrat" panose="00000500000000000000" pitchFamily="50" charset="0"/>
              </a:rPr>
              <a:t>dan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bahan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kimia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berbahaya</a:t>
            </a:r>
            <a:r>
              <a:rPr lang="en-US" sz="1200" dirty="0" smtClean="0">
                <a:latin typeface="Montserrat" panose="00000500000000000000" pitchFamily="50" charset="0"/>
              </a:rPr>
              <a:t>, </a:t>
            </a:r>
            <a:r>
              <a:rPr lang="en-US" sz="1200" dirty="0" err="1" smtClean="0">
                <a:latin typeface="Montserrat" panose="00000500000000000000" pitchFamily="50" charset="0"/>
              </a:rPr>
              <a:t>mengurangi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setengan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proporsi</a:t>
            </a:r>
            <a:r>
              <a:rPr lang="en-US" sz="1200" dirty="0" smtClean="0">
                <a:latin typeface="Montserrat" panose="00000500000000000000" pitchFamily="50" charset="0"/>
              </a:rPr>
              <a:t> air </a:t>
            </a:r>
            <a:r>
              <a:rPr lang="en-US" sz="1200" dirty="0" err="1" smtClean="0">
                <a:latin typeface="Montserrat" panose="00000500000000000000" pitchFamily="50" charset="0"/>
              </a:rPr>
              <a:t>limbah</a:t>
            </a:r>
            <a:r>
              <a:rPr lang="en-US" sz="1200" dirty="0" smtClean="0">
                <a:latin typeface="Montserrat" panose="00000500000000000000" pitchFamily="50" charset="0"/>
              </a:rPr>
              <a:t> yang </a:t>
            </a:r>
            <a:r>
              <a:rPr lang="en-US" sz="1200" dirty="0" err="1" smtClean="0">
                <a:latin typeface="Montserrat" panose="00000500000000000000" pitchFamily="50" charset="0"/>
              </a:rPr>
              <a:t>tidak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diolah</a:t>
            </a:r>
            <a:r>
              <a:rPr lang="en-US" sz="1200" dirty="0" smtClean="0">
                <a:latin typeface="Montserrat" panose="00000500000000000000" pitchFamily="50" charset="0"/>
              </a:rPr>
              <a:t>, </a:t>
            </a:r>
            <a:r>
              <a:rPr lang="en-US" sz="1200" dirty="0" err="1" smtClean="0">
                <a:latin typeface="Montserrat" panose="00000500000000000000" pitchFamily="50" charset="0"/>
              </a:rPr>
              <a:t>dan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secara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signifikan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meningkatkan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daur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ulang</a:t>
            </a:r>
            <a:r>
              <a:rPr lang="en-US" sz="1200" dirty="0" smtClean="0">
                <a:latin typeface="Montserrat" panose="00000500000000000000" pitchFamily="50" charset="0"/>
              </a:rPr>
              <a:t> air, </a:t>
            </a:r>
            <a:r>
              <a:rPr lang="en-US" sz="1200" dirty="0" err="1" smtClean="0">
                <a:latin typeface="Montserrat" panose="00000500000000000000" pitchFamily="50" charset="0"/>
              </a:rPr>
              <a:t>serta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penggunaan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kembali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daur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ulang</a:t>
            </a:r>
            <a:r>
              <a:rPr lang="en-US" sz="1200" dirty="0" smtClean="0">
                <a:latin typeface="Montserrat" panose="00000500000000000000" pitchFamily="50" charset="0"/>
              </a:rPr>
              <a:t> yang </a:t>
            </a:r>
            <a:r>
              <a:rPr lang="en-US" sz="1200" dirty="0" err="1" smtClean="0">
                <a:latin typeface="Montserrat" panose="00000500000000000000" pitchFamily="50" charset="0"/>
              </a:rPr>
              <a:t>aman</a:t>
            </a:r>
            <a:r>
              <a:rPr lang="en-US" sz="1200" dirty="0" smtClean="0">
                <a:latin typeface="Montserrat" panose="00000500000000000000" pitchFamily="50" charset="0"/>
              </a:rPr>
              <a:t> </a:t>
            </a:r>
            <a:r>
              <a:rPr lang="en-US" sz="1200" dirty="0" err="1" smtClean="0">
                <a:latin typeface="Montserrat" panose="00000500000000000000" pitchFamily="50" charset="0"/>
              </a:rPr>
              <a:t>secara</a:t>
            </a:r>
            <a:r>
              <a:rPr lang="en-US" sz="1200" dirty="0" smtClean="0">
                <a:latin typeface="Montserrat" panose="00000500000000000000" pitchFamily="50" charset="0"/>
              </a:rPr>
              <a:t> global.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F1F091-839A-4EFA-B2E0-813C3D44072A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525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21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267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4297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712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9606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263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764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514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3159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68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1309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89E37-5FF0-4419-8248-61063B34B73A}" type="datetimeFigureOut">
              <a:rPr lang="id-ID" smtClean="0"/>
              <a:t>04/01/2021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C94F6-3877-4948-92D6-DB144468E6D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676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98964"/>
            <a:ext cx="794385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Water</a:t>
            </a:r>
            <a:r>
              <a:rPr lang="en-US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Montserrat Black" panose="00000A00000000000000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Crisis</a:t>
            </a:r>
            <a:br>
              <a:rPr lang="en-US" dirty="0" smtClean="0">
                <a:solidFill>
                  <a:schemeClr val="bg1"/>
                </a:solidFill>
                <a:latin typeface="Montserrat Black" panose="00000A00000000000000" pitchFamily="50" charset="0"/>
              </a:rPr>
            </a:br>
            <a:r>
              <a:rPr lang="en-US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// </a:t>
            </a:r>
            <a:r>
              <a:rPr lang="en-US" dirty="0" err="1" smtClean="0">
                <a:solidFill>
                  <a:schemeClr val="bg1"/>
                </a:solidFill>
                <a:latin typeface="Montserrat Black" panose="00000A00000000000000" pitchFamily="50" charset="0"/>
              </a:rPr>
              <a:t>Krisis</a:t>
            </a:r>
            <a:r>
              <a:rPr lang="en-US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 Air</a:t>
            </a:r>
            <a:endParaRPr lang="id-ID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90455"/>
            <a:ext cx="9006348" cy="35577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Montserrat" panose="00000500000000000000" pitchFamily="50" charset="0"/>
              </a:rPr>
              <a:t>Annisa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Montserrat" panose="00000500000000000000" pitchFamily="50" charset="0"/>
              </a:rPr>
              <a:t>Nuri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 Nabila					</a:t>
            </a:r>
            <a:r>
              <a:rPr lang="en-US" dirty="0" err="1" smtClean="0">
                <a:solidFill>
                  <a:schemeClr val="bg1"/>
                </a:solidFill>
                <a:latin typeface="Montserrat" panose="00000500000000000000" pitchFamily="50" charset="0"/>
              </a:rPr>
              <a:t>Umi</a:t>
            </a:r>
            <a:r>
              <a:rPr lang="en-US" dirty="0" smtClean="0">
                <a:solidFill>
                  <a:schemeClr val="bg1"/>
                </a:solidFill>
                <a:latin typeface="Montserrat" panose="00000500000000000000" pitchFamily="50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Montserrat" panose="00000500000000000000" pitchFamily="50" charset="0"/>
              </a:rPr>
              <a:t>Maghfiroh</a:t>
            </a:r>
            <a:endParaRPr lang="id-ID" dirty="0">
              <a:solidFill>
                <a:schemeClr val="bg1"/>
              </a:solidFill>
              <a:latin typeface="Montserrat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1506" y="6412469"/>
            <a:ext cx="3405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Montserrat" panose="00000500000000000000" pitchFamily="50" charset="0"/>
                <a:cs typeface="Arial" panose="020B0604020202020204" pitchFamily="34" charset="0"/>
              </a:rPr>
              <a:t>MOT – MARINE BUDDIES MALANG</a:t>
            </a:r>
            <a:endParaRPr lang="id-ID" sz="1400" b="1" dirty="0">
              <a:latin typeface="Montserrat" panose="000005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2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8293" y="927497"/>
            <a:ext cx="9215414" cy="50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97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700" y="1678384"/>
            <a:ext cx="8972550" cy="2777332"/>
          </a:xfrm>
        </p:spPr>
        <p:txBody>
          <a:bodyPr>
            <a:prstTxWarp prst="textCanDown">
              <a:avLst/>
            </a:prstTxWarp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50" charset="0"/>
              </a:rPr>
              <a:t>KEBUTUHAN </a:t>
            </a:r>
            <a:br>
              <a:rPr lang="en-US" sz="48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50" charset="0"/>
              </a:rPr>
            </a:br>
            <a:r>
              <a:rPr lang="en-US" sz="48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50" charset="0"/>
              </a:rPr>
              <a:t>			&amp;</a:t>
            </a:r>
            <a:br>
              <a:rPr lang="en-US" sz="48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50" charset="0"/>
              </a:rPr>
            </a:br>
            <a:r>
              <a:rPr lang="en-US" sz="48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50" charset="0"/>
              </a:rPr>
              <a:t>		PENGGUNAAN 						AIR DI DUNIA</a:t>
            </a:r>
            <a:endParaRPr lang="id-ID" sz="48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84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80578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minum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manusia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dewasa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sekitar</a:t>
            </a:r>
            <a:r>
              <a:rPr lang="en-US" sz="2400" dirty="0">
                <a:latin typeface="Montserrat" panose="00000500000000000000" pitchFamily="50" charset="0"/>
              </a:rPr>
              <a:t> 3,7 </a:t>
            </a:r>
            <a:r>
              <a:rPr lang="en-US" sz="2400" dirty="0" smtClean="0">
                <a:latin typeface="Montserrat" panose="00000500000000000000" pitchFamily="50" charset="0"/>
              </a:rPr>
              <a:t>L </a:t>
            </a:r>
            <a:r>
              <a:rPr lang="en-US" sz="2400" dirty="0" err="1" smtClean="0">
                <a:latin typeface="Montserrat" panose="00000500000000000000" pitchFamily="50" charset="0"/>
              </a:rPr>
              <a:t>untuk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laki-laki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2,7 </a:t>
            </a:r>
            <a:r>
              <a:rPr lang="en-US" sz="2400" dirty="0" smtClean="0">
                <a:latin typeface="Montserrat" panose="00000500000000000000" pitchFamily="50" charset="0"/>
              </a:rPr>
              <a:t>L </a:t>
            </a:r>
            <a:r>
              <a:rPr lang="en-US" sz="2400" dirty="0" err="1" smtClean="0">
                <a:latin typeface="Montserrat" panose="00000500000000000000" pitchFamily="50" charset="0"/>
              </a:rPr>
              <a:t>untuk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perempuan</a:t>
            </a:r>
            <a:r>
              <a:rPr lang="en-US" sz="2400" dirty="0">
                <a:latin typeface="Montserrat" panose="00000500000000000000" pitchFamily="50" charset="0"/>
              </a:rPr>
              <a:t> . </a:t>
            </a:r>
            <a:r>
              <a:rPr lang="en-US" sz="2400" dirty="0" err="1">
                <a:latin typeface="Montserrat" panose="00000500000000000000" pitchFamily="50" charset="0"/>
              </a:rPr>
              <a:t>Jumlah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ini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merupakan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jumlah</a:t>
            </a:r>
            <a:r>
              <a:rPr lang="en-US" sz="2400" dirty="0">
                <a:latin typeface="Montserrat" panose="00000500000000000000" pitchFamily="50" charset="0"/>
              </a:rPr>
              <a:t> rata-rata </a:t>
            </a:r>
            <a:r>
              <a:rPr lang="en-US" sz="2400" dirty="0" err="1">
                <a:latin typeface="Montserrat" panose="00000500000000000000" pitchFamily="50" charset="0"/>
              </a:rPr>
              <a:t>aktivitas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biasa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konsumsi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bertambah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pada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seseorang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dengan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latihan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fisik</a:t>
            </a:r>
            <a:r>
              <a:rPr lang="en-US" sz="2400" dirty="0">
                <a:latin typeface="Montserrat" panose="00000500000000000000" pitchFamily="50" charset="0"/>
              </a:rPr>
              <a:t> yang </a:t>
            </a:r>
            <a:r>
              <a:rPr lang="en-US" sz="2400" dirty="0" err="1">
                <a:latin typeface="Montserrat" panose="00000500000000000000" pitchFamily="50" charset="0"/>
              </a:rPr>
              <a:t>berat</a:t>
            </a:r>
            <a:r>
              <a:rPr lang="en-US" sz="2400" dirty="0">
                <a:latin typeface="Montserrat" panose="00000500000000000000" pitchFamily="50" charset="0"/>
              </a:rPr>
              <a:t> (</a:t>
            </a:r>
            <a:r>
              <a:rPr lang="en-US" sz="2400" dirty="0" err="1">
                <a:latin typeface="Montserrat" panose="00000500000000000000" pitchFamily="50" charset="0"/>
              </a:rPr>
              <a:t>atlet</a:t>
            </a:r>
            <a:r>
              <a:rPr lang="en-US" sz="2400" dirty="0">
                <a:latin typeface="Montserrat" panose="00000500000000000000" pitchFamily="50" charset="0"/>
              </a:rPr>
              <a:t>). </a:t>
            </a:r>
            <a:r>
              <a:rPr lang="en-US" sz="2400" dirty="0" err="1">
                <a:latin typeface="Montserrat" panose="00000500000000000000" pitchFamily="50" charset="0"/>
              </a:rPr>
              <a:t>Namun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konsumsi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manusia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tidak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sebatas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minum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aktivitas</a:t>
            </a:r>
            <a:r>
              <a:rPr lang="en-US" sz="2400" dirty="0">
                <a:latin typeface="Montserrat" panose="00000500000000000000" pitchFamily="50" charset="0"/>
              </a:rPr>
              <a:t> lain yang </a:t>
            </a:r>
            <a:r>
              <a:rPr lang="en-US" sz="2400" dirty="0" err="1">
                <a:latin typeface="Montserrat" panose="00000500000000000000" pitchFamily="50" charset="0"/>
              </a:rPr>
              <a:t>membutuhkan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antara</a:t>
            </a:r>
            <a:r>
              <a:rPr lang="en-US" sz="2400" dirty="0">
                <a:latin typeface="Montserrat" panose="00000500000000000000" pitchFamily="50" charset="0"/>
              </a:rPr>
              <a:t> lain </a:t>
            </a:r>
            <a:r>
              <a:rPr lang="en-US" sz="2400" dirty="0" err="1">
                <a:latin typeface="Montserrat" panose="00000500000000000000" pitchFamily="50" charset="0"/>
              </a:rPr>
              <a:t>mencuci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memasak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mandi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membersihkan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rumah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bahkan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keperluan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ibadah</a:t>
            </a:r>
            <a:r>
              <a:rPr lang="en-US" sz="2400" dirty="0">
                <a:latin typeface="Montserrat" panose="00000500000000000000" pitchFamily="50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Montserrat" panose="00000500000000000000" pitchFamily="50" charset="0"/>
            </a:endParaRPr>
          </a:p>
          <a:p>
            <a:pPr marL="0" indent="0" algn="r">
              <a:buNone/>
            </a:pPr>
            <a:r>
              <a:rPr lang="en-US" sz="2400" dirty="0" smtClean="0">
                <a:latin typeface="Montserrat" panose="00000500000000000000" pitchFamily="50" charset="0"/>
                <a:cs typeface="Arial" panose="020B0604020202020204" pitchFamily="34" charset="0"/>
              </a:rPr>
              <a:t>–</a:t>
            </a:r>
            <a:r>
              <a:rPr lang="en-US" sz="2200" dirty="0" smtClean="0">
                <a:latin typeface="Montserrat" panose="00000500000000000000" pitchFamily="50" charset="0"/>
              </a:rPr>
              <a:t> </a:t>
            </a:r>
            <a:r>
              <a:rPr lang="en-US" sz="2200" dirty="0">
                <a:latin typeface="Montserrat" panose="00000500000000000000" pitchFamily="50" charset="0"/>
              </a:rPr>
              <a:t>Michael N </a:t>
            </a:r>
            <a:r>
              <a:rPr lang="en-US" sz="2200" dirty="0" err="1">
                <a:latin typeface="Montserrat" panose="00000500000000000000" pitchFamily="50" charset="0"/>
              </a:rPr>
              <a:t>Sanka</a:t>
            </a:r>
            <a:r>
              <a:rPr lang="en-US" sz="2200" dirty="0">
                <a:latin typeface="Montserrat" panose="00000500000000000000" pitchFamily="50" charset="0"/>
              </a:rPr>
              <a:t>, Samuel N </a:t>
            </a:r>
            <a:r>
              <a:rPr lang="en-US" sz="2200" dirty="0" err="1">
                <a:latin typeface="Montserrat" panose="00000500000000000000" pitchFamily="50" charset="0"/>
              </a:rPr>
              <a:t>Cheuvront</a:t>
            </a:r>
            <a:r>
              <a:rPr lang="en-US" sz="2200" dirty="0">
                <a:latin typeface="Montserrat" panose="00000500000000000000" pitchFamily="50" charset="0"/>
              </a:rPr>
              <a:t>, </a:t>
            </a:r>
            <a:r>
              <a:rPr lang="en-US" sz="2200" dirty="0" err="1">
                <a:latin typeface="Montserrat" panose="00000500000000000000" pitchFamily="50" charset="0"/>
              </a:rPr>
              <a:t>dan</a:t>
            </a:r>
            <a:r>
              <a:rPr lang="en-US" sz="2200" dirty="0">
                <a:latin typeface="Montserrat" panose="00000500000000000000" pitchFamily="50" charset="0"/>
              </a:rPr>
              <a:t> Robert Carter yang </a:t>
            </a:r>
            <a:r>
              <a:rPr lang="en-US" sz="2200" dirty="0" err="1">
                <a:latin typeface="Montserrat" panose="00000500000000000000" pitchFamily="50" charset="0"/>
              </a:rPr>
              <a:t>dipublikasikan</a:t>
            </a:r>
            <a:r>
              <a:rPr lang="en-US" sz="2200" dirty="0">
                <a:latin typeface="Montserrat" panose="00000500000000000000" pitchFamily="50" charset="0"/>
              </a:rPr>
              <a:t> </a:t>
            </a:r>
            <a:r>
              <a:rPr lang="en-US" sz="2200" dirty="0" err="1">
                <a:latin typeface="Montserrat" panose="00000500000000000000" pitchFamily="50" charset="0"/>
              </a:rPr>
              <a:t>oleh</a:t>
            </a:r>
            <a:r>
              <a:rPr lang="en-US" sz="2200" dirty="0">
                <a:latin typeface="Montserrat" panose="00000500000000000000" pitchFamily="50" charset="0"/>
              </a:rPr>
              <a:t> Oxford Academic (2005)</a:t>
            </a:r>
            <a:endParaRPr lang="id-ID" sz="22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914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634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masyarakat</a:t>
            </a:r>
            <a:r>
              <a:rPr lang="en-US" sz="2400" dirty="0">
                <a:latin typeface="Montserrat" panose="00000500000000000000" pitchFamily="50" charset="0"/>
              </a:rPr>
              <a:t> di Indonesia </a:t>
            </a:r>
            <a:r>
              <a:rPr lang="en-US" sz="2400" dirty="0" err="1">
                <a:latin typeface="Montserrat" panose="00000500000000000000" pitchFamily="50" charset="0"/>
              </a:rPr>
              <a:t>mencapai</a:t>
            </a:r>
            <a:r>
              <a:rPr lang="en-US" sz="2400" dirty="0">
                <a:latin typeface="Montserrat" panose="00000500000000000000" pitchFamily="50" charset="0"/>
              </a:rPr>
              <a:t> 141 liter </a:t>
            </a:r>
            <a:r>
              <a:rPr lang="en-US" sz="2400" dirty="0" err="1">
                <a:latin typeface="Montserrat" panose="00000500000000000000" pitchFamily="50" charset="0"/>
              </a:rPr>
              <a:t>perhari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sedangkan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minimal </a:t>
            </a:r>
            <a:r>
              <a:rPr lang="en-US" sz="2400" dirty="0" err="1">
                <a:latin typeface="Montserrat" panose="00000500000000000000" pitchFamily="50" charset="0"/>
              </a:rPr>
              <a:t>sebesar</a:t>
            </a:r>
            <a:r>
              <a:rPr lang="en-US" sz="2400" dirty="0">
                <a:latin typeface="Montserrat" panose="00000500000000000000" pitchFamily="50" charset="0"/>
              </a:rPr>
              <a:t> 70 liter/orang/</a:t>
            </a:r>
            <a:r>
              <a:rPr lang="en-US" sz="2400" dirty="0" err="1">
                <a:latin typeface="Montserrat" panose="00000500000000000000" pitchFamily="50" charset="0"/>
              </a:rPr>
              <a:t>hari</a:t>
            </a:r>
            <a:r>
              <a:rPr lang="en-US" sz="2400" dirty="0">
                <a:latin typeface="Montserrat" panose="00000500000000000000" pitchFamily="50" charset="0"/>
              </a:rPr>
              <a:t>.  </a:t>
            </a:r>
            <a:r>
              <a:rPr lang="en-US" sz="2400" dirty="0" err="1">
                <a:latin typeface="Montserrat" panose="00000500000000000000" pitchFamily="50" charset="0"/>
              </a:rPr>
              <a:t>Pemakaian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terbesar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ialah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keperluan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mandi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yaitu</a:t>
            </a:r>
            <a:r>
              <a:rPr lang="en-US" sz="2400" dirty="0">
                <a:latin typeface="Montserrat" panose="00000500000000000000" pitchFamily="50" charset="0"/>
              </a:rPr>
              <a:t> 60 liter/</a:t>
            </a:r>
            <a:r>
              <a:rPr lang="en-US" sz="2400" dirty="0" err="1">
                <a:latin typeface="Montserrat" panose="00000500000000000000" pitchFamily="50" charset="0"/>
              </a:rPr>
              <a:t>hari</a:t>
            </a:r>
            <a:r>
              <a:rPr lang="en-US" sz="2400" dirty="0">
                <a:latin typeface="Montserrat" panose="00000500000000000000" pitchFamily="50" charset="0"/>
              </a:rPr>
              <a:t>/orang , </a:t>
            </a:r>
            <a:r>
              <a:rPr lang="en-US" sz="2400" dirty="0" err="1">
                <a:latin typeface="Montserrat" panose="00000500000000000000" pitchFamily="50" charset="0"/>
              </a:rPr>
              <a:t>sekitar</a:t>
            </a:r>
            <a:r>
              <a:rPr lang="en-US" sz="2400" dirty="0">
                <a:latin typeface="Montserrat" panose="00000500000000000000" pitchFamily="50" charset="0"/>
              </a:rPr>
              <a:t> 45% </a:t>
            </a:r>
            <a:r>
              <a:rPr lang="en-US" sz="2400" dirty="0" err="1">
                <a:latin typeface="Montserrat" panose="00000500000000000000" pitchFamily="50" charset="0"/>
              </a:rPr>
              <a:t>dari</a:t>
            </a:r>
            <a:r>
              <a:rPr lang="en-US" sz="2400" dirty="0">
                <a:latin typeface="Montserrat" panose="00000500000000000000" pitchFamily="50" charset="0"/>
              </a:rPr>
              <a:t> total </a:t>
            </a:r>
            <a:r>
              <a:rPr lang="en-US" sz="2400" dirty="0" err="1">
                <a:latin typeface="Montserrat" panose="00000500000000000000" pitchFamily="50" charset="0"/>
              </a:rPr>
              <a:t>pemakaian</a:t>
            </a:r>
            <a:r>
              <a:rPr lang="en-US" sz="2400" dirty="0">
                <a:latin typeface="Montserrat" panose="00000500000000000000" pitchFamily="50" charset="0"/>
              </a:rPr>
              <a:t> air. </a:t>
            </a:r>
            <a:r>
              <a:rPr lang="en-US" sz="2400" dirty="0" err="1">
                <a:latin typeface="Montserrat" panose="00000500000000000000" pitchFamily="50" charset="0"/>
              </a:rPr>
              <a:t>Pemakaian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sehari-hari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sebesar</a:t>
            </a:r>
            <a:r>
              <a:rPr lang="en-US" sz="2400" dirty="0">
                <a:latin typeface="Montserrat" panose="00000500000000000000" pitchFamily="50" charset="0"/>
              </a:rPr>
              <a:t> 8% </a:t>
            </a:r>
            <a:r>
              <a:rPr lang="en-US" sz="2400" dirty="0" err="1">
                <a:latin typeface="Montserrat" panose="00000500000000000000" pitchFamily="50" charset="0"/>
              </a:rPr>
              <a:t>dari</a:t>
            </a:r>
            <a:r>
              <a:rPr lang="en-US" sz="2400" dirty="0">
                <a:latin typeface="Montserrat" panose="00000500000000000000" pitchFamily="50" charset="0"/>
              </a:rPr>
              <a:t> total </a:t>
            </a:r>
            <a:r>
              <a:rPr lang="en-US" sz="2400" dirty="0" err="1">
                <a:latin typeface="Montserrat" panose="00000500000000000000" pitchFamily="50" charset="0"/>
              </a:rPr>
              <a:t>keseluruhan</a:t>
            </a:r>
            <a:r>
              <a:rPr lang="en-US" sz="2400" dirty="0">
                <a:latin typeface="Montserrat" panose="00000500000000000000" pitchFamily="50" charset="0"/>
              </a:rPr>
              <a:t> air di </a:t>
            </a:r>
            <a:r>
              <a:rPr lang="en-US" sz="2400" dirty="0" err="1">
                <a:latin typeface="Montserrat" panose="00000500000000000000" pitchFamily="50" charset="0"/>
              </a:rPr>
              <a:t>dunia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  <a:r>
              <a:rPr lang="en-US" sz="2400" dirty="0" err="1">
                <a:latin typeface="Montserrat" panose="00000500000000000000" pitchFamily="50" charset="0"/>
              </a:rPr>
              <a:t>Tidak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hanya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itu</a:t>
            </a:r>
            <a:r>
              <a:rPr lang="en-US" sz="2400" dirty="0">
                <a:latin typeface="Montserrat" panose="00000500000000000000" pitchFamily="50" charset="0"/>
              </a:rPr>
              <a:t>, air </a:t>
            </a:r>
            <a:r>
              <a:rPr lang="en-US" sz="2400" dirty="0" err="1">
                <a:latin typeface="Montserrat" panose="00000500000000000000" pitchFamily="50" charset="0"/>
              </a:rPr>
              <a:t>juga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diperlukan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kegiatan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pertanian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peternakan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  <a:r>
              <a:rPr lang="en-US" sz="2400" dirty="0" err="1">
                <a:latin typeface="Montserrat" panose="00000500000000000000" pitchFamily="50" charset="0"/>
              </a:rPr>
              <a:t>Pemakaian</a:t>
            </a:r>
            <a:r>
              <a:rPr lang="en-US" sz="2400" dirty="0">
                <a:latin typeface="Montserrat" panose="00000500000000000000" pitchFamily="50" charset="0"/>
              </a:rPr>
              <a:t> air di </a:t>
            </a:r>
            <a:r>
              <a:rPr lang="en-US" sz="2400" dirty="0" err="1">
                <a:latin typeface="Montserrat" panose="00000500000000000000" pitchFamily="50" charset="0"/>
              </a:rPr>
              <a:t>bidang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ini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menempati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urutan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pertama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dalam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konsumsi</a:t>
            </a:r>
            <a:r>
              <a:rPr lang="en-US" sz="2400" dirty="0">
                <a:latin typeface="Montserrat" panose="00000500000000000000" pitchFamily="50" charset="0"/>
              </a:rPr>
              <a:t> air (70%). </a:t>
            </a:r>
            <a:endParaRPr lang="id-ID" sz="2400" dirty="0">
              <a:latin typeface="Montserrat" panose="00000500000000000000" pitchFamily="50" charset="0"/>
            </a:endParaRPr>
          </a:p>
          <a:p>
            <a:pPr marL="0" indent="0">
              <a:buNone/>
            </a:pPr>
            <a:endParaRPr lang="en-US" dirty="0" smtClean="0">
              <a:latin typeface="Montserrat" panose="00000500000000000000" pitchFamily="50" charset="0"/>
            </a:endParaRPr>
          </a:p>
          <a:p>
            <a:pPr marL="0" indent="0" algn="r">
              <a:buNone/>
            </a:pPr>
            <a:r>
              <a:rPr lang="en-US" sz="2400" dirty="0">
                <a:latin typeface="Montserrat" panose="00000500000000000000" pitchFamily="50" charset="0"/>
                <a:cs typeface="Arial" panose="020B0604020202020204" pitchFamily="34" charset="0"/>
              </a:rPr>
              <a:t>–</a:t>
            </a:r>
            <a:r>
              <a:rPr lang="en-US" sz="2200" dirty="0" smtClean="0">
                <a:latin typeface="Montserrat" panose="00000500000000000000" pitchFamily="50" charset="0"/>
              </a:rPr>
              <a:t> </a:t>
            </a:r>
            <a:r>
              <a:rPr lang="en-US" sz="2200" dirty="0" err="1">
                <a:latin typeface="Montserrat" panose="00000500000000000000" pitchFamily="50" charset="0"/>
              </a:rPr>
              <a:t>S</a:t>
            </a:r>
            <a:r>
              <a:rPr lang="en-US" sz="2200" dirty="0" err="1" smtClean="0">
                <a:latin typeface="Montserrat" panose="00000500000000000000" pitchFamily="50" charset="0"/>
              </a:rPr>
              <a:t>urvei</a:t>
            </a:r>
            <a:r>
              <a:rPr lang="en-US" sz="2200" dirty="0" smtClean="0">
                <a:latin typeface="Montserrat" panose="00000500000000000000" pitchFamily="50" charset="0"/>
              </a:rPr>
              <a:t> </a:t>
            </a:r>
            <a:r>
              <a:rPr lang="en-US" sz="2200" dirty="0" err="1" smtClean="0">
                <a:latin typeface="Montserrat" panose="00000500000000000000" pitchFamily="50" charset="0"/>
              </a:rPr>
              <a:t>oleh</a:t>
            </a:r>
            <a:r>
              <a:rPr lang="en-US" sz="2200" dirty="0" smtClean="0">
                <a:latin typeface="Montserrat" panose="00000500000000000000" pitchFamily="50" charset="0"/>
              </a:rPr>
              <a:t> </a:t>
            </a:r>
            <a:r>
              <a:rPr lang="en-US" sz="2200" dirty="0" err="1" smtClean="0">
                <a:latin typeface="Montserrat" panose="00000500000000000000" pitchFamily="50" charset="0"/>
              </a:rPr>
              <a:t>Direktorat</a:t>
            </a:r>
            <a:r>
              <a:rPr lang="en-US" sz="2200" dirty="0" smtClean="0">
                <a:latin typeface="Montserrat" panose="00000500000000000000" pitchFamily="50" charset="0"/>
              </a:rPr>
              <a:t> </a:t>
            </a:r>
            <a:r>
              <a:rPr lang="en-US" sz="2200" dirty="0" err="1">
                <a:latin typeface="Montserrat" panose="00000500000000000000" pitchFamily="50" charset="0"/>
              </a:rPr>
              <a:t>Pengembangan</a:t>
            </a:r>
            <a:r>
              <a:rPr lang="en-US" sz="2200" dirty="0">
                <a:latin typeface="Montserrat" panose="00000500000000000000" pitchFamily="50" charset="0"/>
              </a:rPr>
              <a:t> Air </a:t>
            </a:r>
            <a:r>
              <a:rPr lang="en-US" sz="2200" dirty="0" err="1">
                <a:latin typeface="Montserrat" panose="00000500000000000000" pitchFamily="50" charset="0"/>
              </a:rPr>
              <a:t>Minum</a:t>
            </a:r>
            <a:r>
              <a:rPr lang="en-US" sz="2200" dirty="0">
                <a:latin typeface="Montserrat" panose="00000500000000000000" pitchFamily="50" charset="0"/>
              </a:rPr>
              <a:t>, </a:t>
            </a:r>
            <a:r>
              <a:rPr lang="en-US" sz="2200" dirty="0" err="1">
                <a:latin typeface="Montserrat" panose="00000500000000000000" pitchFamily="50" charset="0"/>
              </a:rPr>
              <a:t>Ditjen</a:t>
            </a:r>
            <a:r>
              <a:rPr lang="en-US" sz="2200" dirty="0">
                <a:latin typeface="Montserrat" panose="00000500000000000000" pitchFamily="50" charset="0"/>
              </a:rPr>
              <a:t> </a:t>
            </a:r>
            <a:r>
              <a:rPr lang="en-US" sz="2200" dirty="0" err="1">
                <a:latin typeface="Montserrat" panose="00000500000000000000" pitchFamily="50" charset="0"/>
              </a:rPr>
              <a:t>Cipta</a:t>
            </a:r>
            <a:r>
              <a:rPr lang="en-US" sz="2200" dirty="0">
                <a:latin typeface="Montserrat" panose="00000500000000000000" pitchFamily="50" charset="0"/>
              </a:rPr>
              <a:t> </a:t>
            </a:r>
            <a:r>
              <a:rPr lang="en-US" sz="2200" dirty="0" err="1">
                <a:latin typeface="Montserrat" panose="00000500000000000000" pitchFamily="50" charset="0"/>
              </a:rPr>
              <a:t>karya</a:t>
            </a:r>
            <a:r>
              <a:rPr lang="en-US" sz="2200" dirty="0">
                <a:latin typeface="Montserrat" panose="00000500000000000000" pitchFamily="50" charset="0"/>
              </a:rPr>
              <a:t>, </a:t>
            </a:r>
            <a:r>
              <a:rPr lang="en-US" sz="2200" dirty="0" err="1">
                <a:latin typeface="Montserrat" panose="00000500000000000000" pitchFamily="50" charset="0"/>
              </a:rPr>
              <a:t>Departemen</a:t>
            </a:r>
            <a:r>
              <a:rPr lang="en-US" sz="2200" dirty="0">
                <a:latin typeface="Montserrat" panose="00000500000000000000" pitchFamily="50" charset="0"/>
              </a:rPr>
              <a:t> PU </a:t>
            </a:r>
            <a:r>
              <a:rPr lang="en-US" sz="2200" dirty="0" err="1">
                <a:latin typeface="Montserrat" panose="00000500000000000000" pitchFamily="50" charset="0"/>
              </a:rPr>
              <a:t>tahun</a:t>
            </a:r>
            <a:r>
              <a:rPr lang="en-US" sz="2200" dirty="0">
                <a:latin typeface="Montserrat" panose="00000500000000000000" pitchFamily="50" charset="0"/>
              </a:rPr>
              <a:t> 2006</a:t>
            </a:r>
            <a:endParaRPr lang="id-ID" sz="22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991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Screenshot_2020-12-30 UK Household appliance water consumption 2020 Stat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275" y="896693"/>
            <a:ext cx="7321648" cy="506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4556" y="896693"/>
            <a:ext cx="33278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Montserrat" panose="00000500000000000000" pitchFamily="50" charset="0"/>
              </a:rPr>
              <a:t>Penggunaan</a:t>
            </a:r>
            <a:r>
              <a:rPr lang="en-US" sz="2800" b="1" dirty="0" smtClean="0">
                <a:latin typeface="Montserrat" panose="00000500000000000000" pitchFamily="50" charset="0"/>
              </a:rPr>
              <a:t> Air </a:t>
            </a:r>
            <a:r>
              <a:rPr lang="en-US" sz="2800" b="1" dirty="0" err="1" smtClean="0">
                <a:latin typeface="Montserrat" panose="00000500000000000000" pitchFamily="50" charset="0"/>
              </a:rPr>
              <a:t>untuk</a:t>
            </a:r>
            <a:r>
              <a:rPr lang="en-US" sz="2800" b="1" dirty="0" smtClean="0">
                <a:latin typeface="Montserrat" panose="00000500000000000000" pitchFamily="50" charset="0"/>
              </a:rPr>
              <a:t> </a:t>
            </a:r>
            <a:r>
              <a:rPr lang="en-US" sz="2800" b="1" dirty="0" err="1" smtClean="0">
                <a:latin typeface="Montserrat" panose="00000500000000000000" pitchFamily="50" charset="0"/>
              </a:rPr>
              <a:t>Keperluan</a:t>
            </a:r>
            <a:r>
              <a:rPr lang="en-US" sz="2800" b="1" dirty="0" smtClean="0">
                <a:latin typeface="Montserrat" panose="00000500000000000000" pitchFamily="50" charset="0"/>
              </a:rPr>
              <a:t> </a:t>
            </a:r>
            <a:r>
              <a:rPr lang="en-US" sz="2800" b="1" dirty="0" err="1" smtClean="0">
                <a:latin typeface="Montserrat" panose="00000500000000000000" pitchFamily="50" charset="0"/>
              </a:rPr>
              <a:t>Rumah</a:t>
            </a:r>
            <a:r>
              <a:rPr lang="en-US" sz="2800" b="1" dirty="0" smtClean="0">
                <a:latin typeface="Montserrat" panose="00000500000000000000" pitchFamily="50" charset="0"/>
              </a:rPr>
              <a:t> </a:t>
            </a:r>
            <a:r>
              <a:rPr lang="en-US" sz="2800" b="1" dirty="0" err="1" smtClean="0">
                <a:latin typeface="Montserrat" panose="00000500000000000000" pitchFamily="50" charset="0"/>
              </a:rPr>
              <a:t>Tangga</a:t>
            </a:r>
            <a:r>
              <a:rPr lang="en-US" sz="2800" b="1" dirty="0" smtClean="0">
                <a:latin typeface="Montserrat" panose="00000500000000000000" pitchFamily="50" charset="0"/>
              </a:rPr>
              <a:t> di UK </a:t>
            </a:r>
            <a:r>
              <a:rPr lang="en-US" sz="2800" b="1" dirty="0" err="1" smtClean="0">
                <a:latin typeface="Montserrat" panose="00000500000000000000" pitchFamily="50" charset="0"/>
              </a:rPr>
              <a:t>Tahun</a:t>
            </a:r>
            <a:r>
              <a:rPr lang="en-US" sz="2800" b="1" dirty="0" smtClean="0">
                <a:latin typeface="Montserrat" panose="00000500000000000000" pitchFamily="50" charset="0"/>
              </a:rPr>
              <a:t> 2020</a:t>
            </a:r>
            <a:endParaRPr lang="id-ID" sz="2800" b="1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3102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water-footprint-comparisons-by-country-771x3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97" y="1248935"/>
            <a:ext cx="10101605" cy="500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38514" y="725715"/>
            <a:ext cx="9173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Montserrat" panose="00000500000000000000" pitchFamily="50" charset="0"/>
              </a:rPr>
              <a:t>Negara </a:t>
            </a:r>
            <a:r>
              <a:rPr lang="en-US" sz="2400" b="1" dirty="0" err="1" smtClean="0">
                <a:latin typeface="Montserrat" panose="00000500000000000000" pitchFamily="50" charset="0"/>
              </a:rPr>
              <a:t>dengan</a:t>
            </a:r>
            <a:r>
              <a:rPr lang="en-US" sz="2400" b="1" dirty="0" smtClean="0">
                <a:latin typeface="Montserrat" panose="00000500000000000000" pitchFamily="50" charset="0"/>
              </a:rPr>
              <a:t> </a:t>
            </a:r>
            <a:r>
              <a:rPr lang="en-US" sz="2400" b="1" dirty="0" err="1" smtClean="0">
                <a:latin typeface="Montserrat" panose="00000500000000000000" pitchFamily="50" charset="0"/>
              </a:rPr>
              <a:t>Konsumsi</a:t>
            </a:r>
            <a:r>
              <a:rPr lang="en-US" sz="2400" b="1" dirty="0" smtClean="0">
                <a:latin typeface="Montserrat" panose="00000500000000000000" pitchFamily="50" charset="0"/>
              </a:rPr>
              <a:t> Air </a:t>
            </a:r>
            <a:r>
              <a:rPr lang="en-US" sz="2400" b="1" dirty="0" err="1" smtClean="0">
                <a:latin typeface="Montserrat" panose="00000500000000000000" pitchFamily="50" charset="0"/>
              </a:rPr>
              <a:t>Terbanyak</a:t>
            </a:r>
            <a:r>
              <a:rPr lang="en-US" sz="2400" b="1" dirty="0" smtClean="0">
                <a:latin typeface="Montserrat" panose="00000500000000000000" pitchFamily="50" charset="0"/>
              </a:rPr>
              <a:t> Per </a:t>
            </a:r>
            <a:r>
              <a:rPr lang="en-US" sz="2400" b="1" dirty="0" err="1" smtClean="0">
                <a:latin typeface="Montserrat" panose="00000500000000000000" pitchFamily="50" charset="0"/>
              </a:rPr>
              <a:t>Harinya</a:t>
            </a:r>
            <a:r>
              <a:rPr lang="en-US" sz="2400" b="1" dirty="0" smtClean="0">
                <a:latin typeface="Montserrat" panose="00000500000000000000" pitchFamily="50" charset="0"/>
              </a:rPr>
              <a:t> (2017)</a:t>
            </a:r>
            <a:endParaRPr lang="id-ID" sz="2400" b="1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518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0" y="3969229"/>
            <a:ext cx="4552950" cy="2736371"/>
          </a:xfrm>
        </p:spPr>
        <p:txBody>
          <a:bodyPr>
            <a:prstTxWarp prst="textWave1">
              <a:avLst>
                <a:gd name="adj1" fmla="val 2663"/>
                <a:gd name="adj2" fmla="val -4072"/>
              </a:avLst>
            </a:prstTxWarp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KONDISI AIR DI MASA YANG AKAN DATANG</a:t>
            </a:r>
            <a:endParaRPr lang="id-ID" sz="48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3730"/>
            <a:ext cx="10515600" cy="968017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latin typeface="Montserrat" panose="00000500000000000000" pitchFamily="50" charset="0"/>
              </a:rPr>
              <a:t>Konferensi</a:t>
            </a:r>
            <a:r>
              <a:rPr lang="en-US" sz="2800" b="1" dirty="0" smtClean="0">
                <a:latin typeface="Montserrat" panose="00000500000000000000" pitchFamily="50" charset="0"/>
              </a:rPr>
              <a:t> </a:t>
            </a:r>
            <a:r>
              <a:rPr lang="en-US" sz="2800" b="1" dirty="0" err="1">
                <a:latin typeface="Montserrat" panose="00000500000000000000" pitchFamily="50" charset="0"/>
              </a:rPr>
              <a:t>dan</a:t>
            </a:r>
            <a:r>
              <a:rPr lang="en-US" sz="2800" b="1" dirty="0">
                <a:latin typeface="Montserrat" panose="00000500000000000000" pitchFamily="50" charset="0"/>
              </a:rPr>
              <a:t> </a:t>
            </a:r>
            <a:r>
              <a:rPr lang="en-US" sz="2800" b="1" dirty="0" err="1">
                <a:latin typeface="Montserrat" panose="00000500000000000000" pitchFamily="50" charset="0"/>
              </a:rPr>
              <a:t>Penelitian</a:t>
            </a:r>
            <a:r>
              <a:rPr lang="en-US" sz="2800" b="1" dirty="0">
                <a:latin typeface="Montserrat" panose="00000500000000000000" pitchFamily="50" charset="0"/>
              </a:rPr>
              <a:t> Stockholm Environment Institute (SEI) (2015) </a:t>
            </a:r>
            <a:endParaRPr lang="id-ID" sz="2800" b="1" dirty="0">
              <a:latin typeface="Montserrat" panose="000005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541"/>
            <a:ext cx="10515600" cy="4820220"/>
          </a:xfrm>
        </p:spPr>
        <p:txBody>
          <a:bodyPr>
            <a:normAutofit/>
          </a:bodyPr>
          <a:lstStyle/>
          <a:p>
            <a:pPr lvl="0"/>
            <a:r>
              <a:rPr lang="en-US" sz="2400" dirty="0" err="1">
                <a:latin typeface="Montserrat" panose="00000500000000000000" pitchFamily="50" charset="0"/>
              </a:rPr>
              <a:t>Pertumbuhan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populasi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diperkirakan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bertambah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sejumlah</a:t>
            </a:r>
            <a:r>
              <a:rPr lang="en-US" sz="2400" dirty="0">
                <a:latin typeface="Montserrat" panose="00000500000000000000" pitchFamily="50" charset="0"/>
              </a:rPr>
              <a:t> 1 </a:t>
            </a:r>
            <a:r>
              <a:rPr lang="en-US" sz="2400" dirty="0" err="1">
                <a:latin typeface="Montserrat" panose="00000500000000000000" pitchFamily="50" charset="0"/>
              </a:rPr>
              <a:t>milyar</a:t>
            </a:r>
            <a:r>
              <a:rPr lang="en-US" sz="2400" dirty="0">
                <a:latin typeface="Montserrat" panose="00000500000000000000" pitchFamily="50" charset="0"/>
              </a:rPr>
              <a:t> orang </a:t>
            </a:r>
            <a:r>
              <a:rPr lang="en-US" sz="2400" dirty="0" err="1">
                <a:latin typeface="Montserrat" panose="00000500000000000000" pitchFamily="50" charset="0"/>
              </a:rPr>
              <a:t>pada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tahun</a:t>
            </a:r>
            <a:r>
              <a:rPr lang="en-US" sz="2400" dirty="0">
                <a:latin typeface="Montserrat" panose="00000500000000000000" pitchFamily="50" charset="0"/>
              </a:rPr>
              <a:t> 2030, yang </a:t>
            </a:r>
            <a:r>
              <a:rPr lang="en-US" sz="2400" dirty="0" err="1">
                <a:latin typeface="Montserrat" panose="00000500000000000000" pitchFamily="50" charset="0"/>
              </a:rPr>
              <a:t>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berpengaruh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terhadap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daya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termasuk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smtClean="0">
                <a:latin typeface="Montserrat" panose="00000500000000000000" pitchFamily="50" charset="0"/>
              </a:rPr>
              <a:t>air. </a:t>
            </a:r>
            <a:r>
              <a:rPr lang="en-US" sz="2400" dirty="0" err="1">
                <a:latin typeface="Montserrat" panose="00000500000000000000" pitchFamily="50" charset="0"/>
              </a:rPr>
              <a:t>J</a:t>
            </a:r>
            <a:r>
              <a:rPr lang="en-US" sz="2400" dirty="0" err="1" smtClean="0">
                <a:latin typeface="Montserrat" panose="00000500000000000000" pitchFamily="50" charset="0"/>
              </a:rPr>
              <a:t>ika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populasi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bertambah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maka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meningkat</a:t>
            </a:r>
            <a:r>
              <a:rPr lang="en-US" sz="2400" dirty="0">
                <a:latin typeface="Montserrat" panose="00000500000000000000" pitchFamily="50" charset="0"/>
              </a:rPr>
              <a:t>.</a:t>
            </a:r>
            <a:endParaRPr lang="id-ID" sz="2400" dirty="0">
              <a:latin typeface="Montserrat" panose="00000500000000000000" pitchFamily="50" charset="0"/>
            </a:endParaRPr>
          </a:p>
          <a:p>
            <a:pPr lvl="0"/>
            <a:r>
              <a:rPr lang="en-US" sz="2400" dirty="0" err="1">
                <a:latin typeface="Montserrat" panose="00000500000000000000" pitchFamily="50" charset="0"/>
              </a:rPr>
              <a:t>Jika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dunia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ingin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mengurangi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kelaparan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memberantas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kemiskinan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maka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sangat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perlu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memperhatikan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air, </a:t>
            </a:r>
            <a:r>
              <a:rPr lang="en-US" sz="2400" dirty="0" err="1">
                <a:latin typeface="Montserrat" panose="00000500000000000000" pitchFamily="50" charset="0"/>
              </a:rPr>
              <a:t>energi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makanan</a:t>
            </a:r>
            <a:r>
              <a:rPr lang="en-US" sz="2400" dirty="0">
                <a:latin typeface="Montserrat" panose="00000500000000000000" pitchFamily="50" charset="0"/>
              </a:rPr>
              <a:t>.</a:t>
            </a:r>
            <a:endParaRPr lang="id-ID" sz="2400" dirty="0">
              <a:latin typeface="Montserrat" panose="00000500000000000000" pitchFamily="50" charset="0"/>
            </a:endParaRPr>
          </a:p>
          <a:p>
            <a:pPr lvl="0"/>
            <a:r>
              <a:rPr lang="en-US" sz="2400" dirty="0" err="1">
                <a:latin typeface="Montserrat" panose="00000500000000000000" pitchFamily="50" charset="0"/>
              </a:rPr>
              <a:t>Pertumbuhan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populasi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seiring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dengan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meningkatnya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makanan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pertanian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harus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memproduksi</a:t>
            </a:r>
            <a:r>
              <a:rPr lang="en-US" sz="2400" dirty="0">
                <a:latin typeface="Montserrat" panose="00000500000000000000" pitchFamily="50" charset="0"/>
              </a:rPr>
              <a:t> 70% </a:t>
            </a:r>
            <a:r>
              <a:rPr lang="en-US" sz="2400" dirty="0" err="1">
                <a:latin typeface="Montserrat" panose="00000500000000000000" pitchFamily="50" charset="0"/>
              </a:rPr>
              <a:t>makanan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lebih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banyak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pada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tahun</a:t>
            </a:r>
            <a:r>
              <a:rPr lang="en-US" sz="2400" dirty="0">
                <a:latin typeface="Montserrat" panose="00000500000000000000" pitchFamily="50" charset="0"/>
              </a:rPr>
              <a:t> 2050. </a:t>
            </a:r>
            <a:r>
              <a:rPr lang="en-US" sz="2400" dirty="0" err="1">
                <a:latin typeface="Montserrat" panose="00000500000000000000" pitchFamily="50" charset="0"/>
              </a:rPr>
              <a:t>Ketika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produksi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banyak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maka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juga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meningkat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  <a:endParaRPr lang="id-ID" sz="2400" dirty="0">
              <a:latin typeface="Montserrat" panose="00000500000000000000" pitchFamily="50" charset="0"/>
            </a:endParaRPr>
          </a:p>
          <a:p>
            <a:pPr lvl="0"/>
            <a:r>
              <a:rPr lang="en-US" sz="2400" dirty="0" err="1">
                <a:latin typeface="Montserrat" panose="00000500000000000000" pitchFamily="50" charset="0"/>
              </a:rPr>
              <a:t>Permintaan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melebihi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ketersediaan</a:t>
            </a:r>
            <a:r>
              <a:rPr lang="en-US" sz="2400" dirty="0">
                <a:latin typeface="Montserrat" panose="00000500000000000000" pitchFamily="50" charset="0"/>
              </a:rPr>
              <a:t> global </a:t>
            </a:r>
            <a:r>
              <a:rPr lang="en-US" sz="2400" dirty="0" err="1">
                <a:latin typeface="Montserrat" panose="00000500000000000000" pitchFamily="50" charset="0"/>
              </a:rPr>
              <a:t>sebesar</a:t>
            </a:r>
            <a:r>
              <a:rPr lang="en-US" sz="2400" dirty="0">
                <a:latin typeface="Montserrat" panose="00000500000000000000" pitchFamily="50" charset="0"/>
              </a:rPr>
              <a:t> 40% </a:t>
            </a:r>
            <a:r>
              <a:rPr lang="en-US" sz="2400" dirty="0" err="1">
                <a:latin typeface="Montserrat" panose="00000500000000000000" pitchFamily="50" charset="0"/>
              </a:rPr>
              <a:t>pada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tahun</a:t>
            </a:r>
            <a:r>
              <a:rPr lang="en-US" sz="2400" dirty="0">
                <a:latin typeface="Montserrat" panose="00000500000000000000" pitchFamily="50" charset="0"/>
              </a:rPr>
              <a:t> 2030.</a:t>
            </a:r>
            <a:endParaRPr lang="id-ID" sz="2400" dirty="0">
              <a:latin typeface="Montserrat" panose="00000500000000000000" pitchFamily="50" charset="0"/>
            </a:endParaRPr>
          </a:p>
          <a:p>
            <a:endParaRPr lang="id-ID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77" y="545052"/>
            <a:ext cx="9509041" cy="5386895"/>
          </a:xfrm>
        </p:spPr>
      </p:pic>
      <p:sp>
        <p:nvSpPr>
          <p:cNvPr id="5" name="TextBox 4"/>
          <p:cNvSpPr txBox="1"/>
          <p:nvPr/>
        </p:nvSpPr>
        <p:spPr>
          <a:xfrm>
            <a:off x="3063653" y="6128907"/>
            <a:ext cx="606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Montserrat" panose="00000500000000000000" pitchFamily="50" charset="0"/>
              </a:rPr>
              <a:t>Permintaan</a:t>
            </a:r>
            <a:r>
              <a:rPr lang="en-US" b="1" dirty="0" smtClean="0">
                <a:latin typeface="Montserrat" panose="00000500000000000000" pitchFamily="50" charset="0"/>
              </a:rPr>
              <a:t> Air di Texas </a:t>
            </a:r>
            <a:r>
              <a:rPr lang="en-US" b="1" dirty="0" err="1" smtClean="0">
                <a:latin typeface="Montserrat" panose="00000500000000000000" pitchFamily="50" charset="0"/>
              </a:rPr>
              <a:t>untuk</a:t>
            </a:r>
            <a:r>
              <a:rPr lang="en-US" b="1" dirty="0" smtClean="0">
                <a:latin typeface="Montserrat" panose="00000500000000000000" pitchFamily="50" charset="0"/>
              </a:rPr>
              <a:t> </a:t>
            </a:r>
            <a:r>
              <a:rPr lang="en-US" b="1" dirty="0" err="1" smtClean="0">
                <a:latin typeface="Montserrat" panose="00000500000000000000" pitchFamily="50" charset="0"/>
              </a:rPr>
              <a:t>Tahun</a:t>
            </a:r>
            <a:r>
              <a:rPr lang="en-US" b="1" dirty="0" smtClean="0">
                <a:latin typeface="Montserrat" panose="00000500000000000000" pitchFamily="50" charset="0"/>
              </a:rPr>
              <a:t> 2020-2070 </a:t>
            </a:r>
            <a:endParaRPr lang="en-US" b="1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07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id-ID" sz="2400" dirty="0">
                <a:latin typeface="Montserrat" panose="00000500000000000000" pitchFamily="50" charset="0"/>
              </a:rPr>
              <a:t>Pada tahun 2005, Heru melakukan penelitian Dampak Perubahan Iklim terhadap Neraca Air Pulau Jawa</a:t>
            </a:r>
            <a:r>
              <a:rPr lang="en-US" sz="2400" dirty="0">
                <a:latin typeface="Montserrat" panose="00000500000000000000" pitchFamily="50" charset="0"/>
              </a:rPr>
              <a:t> d</a:t>
            </a:r>
            <a:r>
              <a:rPr lang="id-ID" sz="2400" dirty="0">
                <a:latin typeface="Montserrat" panose="00000500000000000000" pitchFamily="50" charset="0"/>
              </a:rPr>
              <a:t>engan perangkat lunak MAGICC/SCENGEN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id-ID" sz="2400" dirty="0">
                <a:latin typeface="Montserrat" panose="00000500000000000000" pitchFamily="50" charset="0"/>
              </a:rPr>
              <a:t>menentukan perubahan konsentrasi gas rumah kaca, suhu udara permukaan rata-rata global, dan permukaan laut yang dihasilkan dari emisi antropogenik.</a:t>
            </a:r>
            <a:endParaRPr lang="en-US" sz="2400" dirty="0">
              <a:latin typeface="Montserrat" panose="00000500000000000000" pitchFamily="50" charset="0"/>
            </a:endParaRPr>
          </a:p>
          <a:p>
            <a:r>
              <a:rPr lang="id-ID" sz="2400" dirty="0">
                <a:latin typeface="Montserrat" panose="00000500000000000000" pitchFamily="50" charset="0"/>
              </a:rPr>
              <a:t>Tahun 2040 diprediksi semua wilayah di Pantai Utara Jawa mulai dari Banten sampai Surabaya akan menjadi wilayah urban yang berpotensi mengalami defisit ketersediaan air</a:t>
            </a:r>
            <a:r>
              <a:rPr lang="en-US" sz="2400" dirty="0">
                <a:latin typeface="Montserrat" panose="00000500000000000000" pitchFamily="50" charset="0"/>
              </a:rPr>
              <a:t>.</a:t>
            </a:r>
          </a:p>
          <a:p>
            <a:endParaRPr lang="en-US" dirty="0">
              <a:latin typeface="Montserrat" panose="00000500000000000000" pitchFamily="50" charset="0"/>
            </a:endParaRPr>
          </a:p>
          <a:p>
            <a:pPr marL="0" indent="0" algn="r">
              <a:buNone/>
            </a:pPr>
            <a:r>
              <a:rPr lang="en-US" sz="1800" dirty="0">
                <a:latin typeface="Montserrat" panose="00000500000000000000" pitchFamily="50" charset="0"/>
                <a:cs typeface="Arial" panose="020B0604020202020204" pitchFamily="34" charset="0"/>
              </a:rPr>
              <a:t>–</a:t>
            </a:r>
            <a:r>
              <a:rPr lang="en-US" sz="1900" dirty="0" smtClean="0">
                <a:latin typeface="Montserrat" panose="00000500000000000000" pitchFamily="50" charset="0"/>
              </a:rPr>
              <a:t> </a:t>
            </a:r>
            <a:r>
              <a:rPr lang="id-ID" sz="1900" dirty="0" smtClean="0">
                <a:latin typeface="Montserrat" panose="00000500000000000000" pitchFamily="50" charset="0"/>
              </a:rPr>
              <a:t>Heru Santoso dari Pusat Penelitian Geoteknologi Lembaga Ilmu Pengetahuan Indonesia (LIPI).</a:t>
            </a:r>
            <a:endParaRPr lang="id-ID" sz="19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64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544" y="779553"/>
            <a:ext cx="6213250" cy="5298896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latin typeface="Montserrat" panose="00000500000000000000" pitchFamily="50" charset="0"/>
              </a:rPr>
              <a:t>Sekitar</a:t>
            </a:r>
            <a:r>
              <a:rPr lang="en-US" sz="2000" dirty="0" smtClean="0">
                <a:latin typeface="Montserrat" panose="00000500000000000000" pitchFamily="50" charset="0"/>
              </a:rPr>
              <a:t> 326 </a:t>
            </a:r>
            <a:r>
              <a:rPr lang="en-US" sz="2000" dirty="0" err="1" smtClean="0">
                <a:latin typeface="Montserrat" panose="00000500000000000000" pitchFamily="50" charset="0"/>
              </a:rPr>
              <a:t>juta</a:t>
            </a:r>
            <a:r>
              <a:rPr lang="en-US" sz="2000" dirty="0" smtClean="0">
                <a:latin typeface="Montserrat" panose="00000500000000000000" pitchFamily="50" charset="0"/>
              </a:rPr>
              <a:t> gallon air </a:t>
            </a:r>
            <a:r>
              <a:rPr lang="en-US" sz="2000" dirty="0" err="1" smtClean="0">
                <a:latin typeface="Montserrat" panose="00000500000000000000" pitchFamily="50" charset="0"/>
              </a:rPr>
              <a:t>tersedia</a:t>
            </a:r>
            <a:r>
              <a:rPr lang="en-US" sz="2000" dirty="0" smtClean="0">
                <a:latin typeface="Montserrat" panose="00000500000000000000" pitchFamily="50" charset="0"/>
              </a:rPr>
              <a:t> di </a:t>
            </a:r>
            <a:r>
              <a:rPr lang="en-US" sz="2000" dirty="0" err="1" smtClean="0">
                <a:latin typeface="Montserrat" panose="00000500000000000000" pitchFamily="50" charset="0"/>
              </a:rPr>
              <a:t>bumi</a:t>
            </a:r>
            <a:r>
              <a:rPr lang="en-US" sz="2000" dirty="0" smtClean="0">
                <a:latin typeface="Montserrat" panose="00000500000000000000" pitchFamily="50" charset="0"/>
              </a:rPr>
              <a:t>, 97% </a:t>
            </a:r>
            <a:r>
              <a:rPr lang="en-US" sz="2000" dirty="0" err="1" smtClean="0">
                <a:latin typeface="Montserrat" panose="00000500000000000000" pitchFamily="50" charset="0"/>
              </a:rPr>
              <a:t>berada</a:t>
            </a:r>
            <a:r>
              <a:rPr lang="en-US" sz="2000" dirty="0" smtClean="0">
                <a:latin typeface="Montserrat" panose="00000500000000000000" pitchFamily="50" charset="0"/>
              </a:rPr>
              <a:t> di </a:t>
            </a:r>
            <a:r>
              <a:rPr lang="en-US" sz="2000" dirty="0" err="1" smtClean="0">
                <a:latin typeface="Montserrat" panose="00000500000000000000" pitchFamily="50" charset="0"/>
              </a:rPr>
              <a:t>lautan</a:t>
            </a:r>
            <a:r>
              <a:rPr lang="en-US" sz="2000" dirty="0" smtClean="0">
                <a:latin typeface="Montserrat" panose="00000500000000000000" pitchFamily="50" charset="0"/>
              </a:rPr>
              <a:t>, 2% </a:t>
            </a:r>
            <a:r>
              <a:rPr lang="en-US" sz="2000" dirty="0" err="1" smtClean="0">
                <a:latin typeface="Montserrat" panose="00000500000000000000" pitchFamily="50" charset="0"/>
              </a:rPr>
              <a:t>membeku</a:t>
            </a:r>
            <a:r>
              <a:rPr lang="en-US" sz="2000" dirty="0" smtClean="0">
                <a:latin typeface="Montserrat" panose="00000500000000000000" pitchFamily="50" charset="0"/>
              </a:rPr>
              <a:t> di </a:t>
            </a:r>
            <a:r>
              <a:rPr lang="en-US" sz="2000" dirty="0" err="1" smtClean="0">
                <a:latin typeface="Montserrat" panose="00000500000000000000" pitchFamily="50" charset="0"/>
              </a:rPr>
              <a:t>kutub</a:t>
            </a:r>
            <a:r>
              <a:rPr lang="en-US" sz="2000" dirty="0" smtClean="0">
                <a:latin typeface="Montserrat" panose="00000500000000000000" pitchFamily="50" charset="0"/>
              </a:rPr>
              <a:t>, </a:t>
            </a:r>
            <a:r>
              <a:rPr lang="en-US" sz="2000" dirty="0" err="1" smtClean="0">
                <a:latin typeface="Montserrat" panose="00000500000000000000" pitchFamily="50" charset="0"/>
              </a:rPr>
              <a:t>dan</a:t>
            </a:r>
            <a:r>
              <a:rPr lang="en-US" sz="2000" dirty="0" smtClean="0">
                <a:latin typeface="Montserrat" panose="00000500000000000000" pitchFamily="50" charset="0"/>
              </a:rPr>
              <a:t> 1% yang </a:t>
            </a:r>
            <a:r>
              <a:rPr lang="en-US" sz="2000" dirty="0" err="1" smtClean="0">
                <a:latin typeface="Montserrat" panose="00000500000000000000" pitchFamily="50" charset="0"/>
              </a:rPr>
              <a:t>dapat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kita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konsumsi</a:t>
            </a:r>
            <a:r>
              <a:rPr lang="en-US" sz="2000" dirty="0" smtClean="0">
                <a:latin typeface="Montserrat" panose="00000500000000000000" pitchFamily="50" charset="0"/>
              </a:rPr>
              <a:t>, </a:t>
            </a:r>
            <a:r>
              <a:rPr lang="en-US" sz="2000" dirty="0" err="1" smtClean="0">
                <a:latin typeface="Montserrat" panose="00000500000000000000" pitchFamily="50" charset="0"/>
              </a:rPr>
              <a:t>mengalir</a:t>
            </a:r>
            <a:r>
              <a:rPr lang="en-US" sz="2000" dirty="0" smtClean="0">
                <a:latin typeface="Montserrat" panose="00000500000000000000" pitchFamily="50" charset="0"/>
              </a:rPr>
              <a:t> di </a:t>
            </a:r>
            <a:r>
              <a:rPr lang="en-US" sz="2000" dirty="0" err="1" smtClean="0">
                <a:latin typeface="Montserrat" panose="00000500000000000000" pitchFamily="50" charset="0"/>
              </a:rPr>
              <a:t>sungai</a:t>
            </a:r>
            <a:r>
              <a:rPr lang="en-US" sz="2000" dirty="0" smtClean="0">
                <a:latin typeface="Montserrat" panose="00000500000000000000" pitchFamily="50" charset="0"/>
              </a:rPr>
              <a:t>, </a:t>
            </a:r>
            <a:r>
              <a:rPr lang="en-US" sz="2000" dirty="0" err="1" smtClean="0">
                <a:latin typeface="Montserrat" panose="00000500000000000000" pitchFamily="50" charset="0"/>
              </a:rPr>
              <a:t>berdiam</a:t>
            </a:r>
            <a:r>
              <a:rPr lang="en-US" sz="2000" dirty="0" smtClean="0">
                <a:latin typeface="Montserrat" panose="00000500000000000000" pitchFamily="50" charset="0"/>
              </a:rPr>
              <a:t> di </a:t>
            </a:r>
            <a:r>
              <a:rPr lang="en-US" sz="2000" dirty="0" err="1" smtClean="0">
                <a:latin typeface="Montserrat" panose="00000500000000000000" pitchFamily="50" charset="0"/>
              </a:rPr>
              <a:t>danau</a:t>
            </a:r>
            <a:r>
              <a:rPr lang="en-US" sz="2000" dirty="0" smtClean="0">
                <a:latin typeface="Montserrat" panose="00000500000000000000" pitchFamily="50" charset="0"/>
              </a:rPr>
              <a:t>.</a:t>
            </a:r>
          </a:p>
          <a:p>
            <a:endParaRPr lang="en-US" sz="2000" dirty="0" smtClean="0">
              <a:latin typeface="Montserrat" panose="00000500000000000000" pitchFamily="50" charset="0"/>
            </a:endParaRPr>
          </a:p>
          <a:p>
            <a:r>
              <a:rPr lang="en-US" sz="2000" dirty="0" err="1" smtClean="0">
                <a:latin typeface="Montserrat" panose="00000500000000000000" pitchFamily="50" charset="0"/>
              </a:rPr>
              <a:t>Sayangnya</a:t>
            </a:r>
            <a:r>
              <a:rPr lang="en-US" sz="2000" dirty="0" smtClean="0">
                <a:latin typeface="Montserrat" panose="00000500000000000000" pitchFamily="50" charset="0"/>
              </a:rPr>
              <a:t>, </a:t>
            </a:r>
            <a:r>
              <a:rPr lang="en-US" sz="2000" dirty="0" err="1" smtClean="0">
                <a:latin typeface="Montserrat" panose="00000500000000000000" pitchFamily="50" charset="0"/>
              </a:rPr>
              <a:t>persebaran</a:t>
            </a:r>
            <a:r>
              <a:rPr lang="en-US" sz="2000" dirty="0" smtClean="0">
                <a:latin typeface="Montserrat" panose="00000500000000000000" pitchFamily="50" charset="0"/>
              </a:rPr>
              <a:t> air yang </a:t>
            </a:r>
            <a:r>
              <a:rPr lang="en-US" sz="2000" dirty="0" err="1" smtClean="0">
                <a:latin typeface="Montserrat" panose="00000500000000000000" pitchFamily="50" charset="0"/>
              </a:rPr>
              <a:t>tersedia</a:t>
            </a:r>
            <a:r>
              <a:rPr lang="en-US" sz="2000" dirty="0" smtClean="0">
                <a:latin typeface="Montserrat" panose="00000500000000000000" pitchFamily="50" charset="0"/>
              </a:rPr>
              <a:t> di </a:t>
            </a:r>
            <a:r>
              <a:rPr lang="en-US" sz="2000" dirty="0" err="1" smtClean="0">
                <a:latin typeface="Montserrat" panose="00000500000000000000" pitchFamily="50" charset="0"/>
              </a:rPr>
              <a:t>dunia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tidak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merata</a:t>
            </a:r>
            <a:r>
              <a:rPr lang="en-US" sz="2000" dirty="0" smtClean="0">
                <a:latin typeface="Montserrat" panose="00000500000000000000" pitchFamily="50" charset="0"/>
              </a:rPr>
              <a:t>. Brazil, </a:t>
            </a:r>
            <a:r>
              <a:rPr lang="en-US" sz="2000" dirty="0" err="1" smtClean="0">
                <a:latin typeface="Montserrat" panose="00000500000000000000" pitchFamily="50" charset="0"/>
              </a:rPr>
              <a:t>Rusia</a:t>
            </a:r>
            <a:r>
              <a:rPr lang="en-US" sz="2000" dirty="0" smtClean="0">
                <a:latin typeface="Montserrat" panose="00000500000000000000" pitchFamily="50" charset="0"/>
              </a:rPr>
              <a:t>, </a:t>
            </a:r>
            <a:r>
              <a:rPr lang="en-US" sz="2000" dirty="0" err="1" smtClean="0">
                <a:latin typeface="Montserrat" panose="00000500000000000000" pitchFamily="50" charset="0"/>
              </a:rPr>
              <a:t>Kanada</a:t>
            </a:r>
            <a:r>
              <a:rPr lang="en-US" sz="2000" dirty="0" smtClean="0">
                <a:latin typeface="Montserrat" panose="00000500000000000000" pitchFamily="50" charset="0"/>
              </a:rPr>
              <a:t>, Indonesia, </a:t>
            </a:r>
            <a:r>
              <a:rPr lang="en-US" sz="2000" dirty="0" err="1" smtClean="0">
                <a:latin typeface="Montserrat" panose="00000500000000000000" pitchFamily="50" charset="0"/>
              </a:rPr>
              <a:t>Cina</a:t>
            </a:r>
            <a:r>
              <a:rPr lang="en-US" sz="2000" dirty="0" smtClean="0">
                <a:latin typeface="Montserrat" panose="00000500000000000000" pitchFamily="50" charset="0"/>
              </a:rPr>
              <a:t>, </a:t>
            </a:r>
            <a:r>
              <a:rPr lang="en-US" sz="2000" dirty="0" err="1" smtClean="0">
                <a:latin typeface="Montserrat" panose="00000500000000000000" pitchFamily="50" charset="0"/>
              </a:rPr>
              <a:t>Kolombia</a:t>
            </a:r>
            <a:r>
              <a:rPr lang="en-US" sz="2000" dirty="0" smtClean="0">
                <a:latin typeface="Montserrat" panose="00000500000000000000" pitchFamily="50" charset="0"/>
              </a:rPr>
              <a:t>, </a:t>
            </a:r>
            <a:r>
              <a:rPr lang="en-US" sz="2000" dirty="0" err="1" smtClean="0">
                <a:latin typeface="Montserrat" panose="00000500000000000000" pitchFamily="50" charset="0"/>
              </a:rPr>
              <a:t>dan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Amerika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Serikat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mempunyai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sumber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mata</a:t>
            </a:r>
            <a:r>
              <a:rPr lang="en-US" sz="2000" dirty="0" smtClean="0">
                <a:latin typeface="Montserrat" panose="00000500000000000000" pitchFamily="50" charset="0"/>
              </a:rPr>
              <a:t> air </a:t>
            </a:r>
            <a:r>
              <a:rPr lang="en-US" sz="2000" dirty="0" err="1" smtClean="0">
                <a:latin typeface="Montserrat" panose="00000500000000000000" pitchFamily="50" charset="0"/>
              </a:rPr>
              <a:t>terbanyak</a:t>
            </a:r>
            <a:r>
              <a:rPr lang="en-US" sz="2000" dirty="0" smtClean="0">
                <a:latin typeface="Montserrat" panose="00000500000000000000" pitchFamily="50" charset="0"/>
              </a:rPr>
              <a:t> di </a:t>
            </a:r>
            <a:r>
              <a:rPr lang="en-US" sz="2000" dirty="0" err="1" smtClean="0">
                <a:latin typeface="Montserrat" panose="00000500000000000000" pitchFamily="50" charset="0"/>
              </a:rPr>
              <a:t>dunia</a:t>
            </a:r>
            <a:r>
              <a:rPr lang="en-US" sz="2000" dirty="0" smtClean="0">
                <a:latin typeface="Montserrat" panose="00000500000000000000" pitchFamily="50" charset="0"/>
              </a:rPr>
              <a:t>. </a:t>
            </a:r>
            <a:r>
              <a:rPr lang="en-US" sz="2000" dirty="0" err="1" smtClean="0">
                <a:latin typeface="Montserrat" panose="00000500000000000000" pitchFamily="50" charset="0"/>
              </a:rPr>
              <a:t>Dampaknya</a:t>
            </a:r>
            <a:r>
              <a:rPr lang="en-US" sz="2000" dirty="0" smtClean="0">
                <a:latin typeface="Montserrat" panose="00000500000000000000" pitchFamily="50" charset="0"/>
              </a:rPr>
              <a:t>, 1/5 </a:t>
            </a:r>
            <a:r>
              <a:rPr lang="en-US" sz="2000" dirty="0" err="1" smtClean="0">
                <a:latin typeface="Montserrat" panose="00000500000000000000" pitchFamily="50" charset="0"/>
              </a:rPr>
              <a:t>dari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populasi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dunia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tinggal</a:t>
            </a:r>
            <a:r>
              <a:rPr lang="en-US" sz="2000" dirty="0" smtClean="0">
                <a:latin typeface="Montserrat" panose="00000500000000000000" pitchFamily="50" charset="0"/>
              </a:rPr>
              <a:t> di </a:t>
            </a:r>
            <a:r>
              <a:rPr lang="en-US" sz="2000" dirty="0" err="1" smtClean="0">
                <a:latin typeface="Montserrat" panose="00000500000000000000" pitchFamily="50" charset="0"/>
              </a:rPr>
              <a:t>daerah</a:t>
            </a:r>
            <a:r>
              <a:rPr lang="en-US" sz="2000" dirty="0" smtClean="0">
                <a:latin typeface="Montserrat" panose="00000500000000000000" pitchFamily="50" charset="0"/>
              </a:rPr>
              <a:t> yang </a:t>
            </a:r>
            <a:r>
              <a:rPr lang="en-US" sz="2000" dirty="0" err="1" smtClean="0">
                <a:latin typeface="Montserrat" panose="00000500000000000000" pitchFamily="50" charset="0"/>
              </a:rPr>
              <a:t>mempunyai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kondisi</a:t>
            </a:r>
            <a:r>
              <a:rPr lang="en-US" sz="2000" dirty="0" smtClean="0">
                <a:latin typeface="Montserrat" panose="00000500000000000000" pitchFamily="50" charset="0"/>
              </a:rPr>
              <a:t> air </a:t>
            </a:r>
            <a:r>
              <a:rPr lang="en-US" sz="2000" dirty="0" err="1" smtClean="0">
                <a:latin typeface="Montserrat" panose="00000500000000000000" pitchFamily="50" charset="0"/>
              </a:rPr>
              <a:t>langka</a:t>
            </a:r>
            <a:r>
              <a:rPr lang="en-US" sz="2000" dirty="0" smtClean="0">
                <a:latin typeface="Montserrat" panose="00000500000000000000" pitchFamily="50" charset="0"/>
              </a:rPr>
              <a:t>, </a:t>
            </a:r>
            <a:r>
              <a:rPr lang="en-US" sz="2000" dirty="0" err="1" smtClean="0">
                <a:latin typeface="Montserrat" panose="00000500000000000000" pitchFamily="50" charset="0"/>
              </a:rPr>
              <a:t>dimana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tiap</a:t>
            </a:r>
            <a:r>
              <a:rPr lang="en-US" sz="2000" dirty="0" smtClean="0">
                <a:latin typeface="Montserrat" panose="00000500000000000000" pitchFamily="50" charset="0"/>
              </a:rPr>
              <a:t> orang </a:t>
            </a:r>
            <a:r>
              <a:rPr lang="en-US" sz="2000" dirty="0" err="1" smtClean="0">
                <a:latin typeface="Montserrat" panose="00000500000000000000" pitchFamily="50" charset="0"/>
              </a:rPr>
              <a:t>mendapatkan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kurang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dari</a:t>
            </a:r>
            <a:r>
              <a:rPr lang="en-US" sz="2000" dirty="0" smtClean="0">
                <a:latin typeface="Montserrat" panose="00000500000000000000" pitchFamily="50" charset="0"/>
              </a:rPr>
              <a:t> 1000 </a:t>
            </a:r>
            <a:r>
              <a:rPr lang="en-US" sz="2000" dirty="0" err="1" smtClean="0">
                <a:latin typeface="Montserrat" panose="00000500000000000000" pitchFamily="50" charset="0"/>
              </a:rPr>
              <a:t>merer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kubik</a:t>
            </a:r>
            <a:r>
              <a:rPr lang="en-US" sz="2000" dirty="0" smtClean="0">
                <a:latin typeface="Montserrat" panose="00000500000000000000" pitchFamily="50" charset="0"/>
              </a:rPr>
              <a:t> air </a:t>
            </a:r>
            <a:r>
              <a:rPr lang="en-US" sz="2000" dirty="0" err="1" smtClean="0">
                <a:latin typeface="Montserrat" panose="00000500000000000000" pitchFamily="50" charset="0"/>
              </a:rPr>
              <a:t>tiap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tahunnya</a:t>
            </a:r>
            <a:r>
              <a:rPr lang="en-US" sz="2000" dirty="0" smtClean="0">
                <a:latin typeface="Montserrat" panose="00000500000000000000" pitchFamily="50" charset="0"/>
              </a:rPr>
              <a:t>. </a:t>
            </a:r>
            <a:r>
              <a:rPr lang="en-US" sz="2000" dirty="0" err="1" smtClean="0">
                <a:latin typeface="Montserrat" panose="00000500000000000000" pitchFamily="50" charset="0"/>
              </a:rPr>
              <a:t>Kekurangan</a:t>
            </a:r>
            <a:r>
              <a:rPr lang="en-US" sz="2000" dirty="0" smtClean="0">
                <a:latin typeface="Montserrat" panose="00000500000000000000" pitchFamily="50" charset="0"/>
              </a:rPr>
              <a:t> air </a:t>
            </a:r>
            <a:r>
              <a:rPr lang="en-US" sz="2000" dirty="0" err="1" smtClean="0">
                <a:latin typeface="Montserrat" panose="00000500000000000000" pitchFamily="50" charset="0"/>
              </a:rPr>
              <a:t>ini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mempengaruhi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akses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masyarakat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ke</a:t>
            </a:r>
            <a:r>
              <a:rPr lang="en-US" sz="2000" dirty="0" smtClean="0">
                <a:latin typeface="Montserrat" panose="00000500000000000000" pitchFamily="50" charset="0"/>
              </a:rPr>
              <a:t> air yang </a:t>
            </a:r>
            <a:r>
              <a:rPr lang="en-US" sz="2000" dirty="0" err="1" smtClean="0">
                <a:latin typeface="Montserrat" panose="00000500000000000000" pitchFamily="50" charset="0"/>
              </a:rPr>
              <a:t>bersih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dan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layak</a:t>
            </a:r>
            <a:r>
              <a:rPr lang="en-US" sz="2000" dirty="0" smtClean="0">
                <a:latin typeface="Montserrat" panose="00000500000000000000" pitchFamily="50" charset="0"/>
              </a:rPr>
              <a:t>, </a:t>
            </a:r>
            <a:r>
              <a:rPr lang="en-US" sz="2000" dirty="0" err="1" smtClean="0">
                <a:latin typeface="Montserrat" panose="00000500000000000000" pitchFamily="50" charset="0"/>
              </a:rPr>
              <a:t>serta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perkembangan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ekonomi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dan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geopolitik</a:t>
            </a:r>
            <a:r>
              <a:rPr lang="en-US" sz="2000" dirty="0" smtClean="0">
                <a:latin typeface="Montserrat" panose="00000500000000000000" pitchFamily="50" charset="0"/>
              </a:rPr>
              <a:t> di </a:t>
            </a:r>
            <a:r>
              <a:rPr lang="en-US" sz="2000" dirty="0" err="1" smtClean="0">
                <a:latin typeface="Montserrat" panose="00000500000000000000" pitchFamily="50" charset="0"/>
              </a:rPr>
              <a:t>berbagai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daerah</a:t>
            </a:r>
            <a:r>
              <a:rPr lang="en-US" sz="2000" dirty="0" smtClean="0">
                <a:latin typeface="Montserrat" panose="00000500000000000000" pitchFamily="50" charset="0"/>
              </a:rPr>
              <a:t>. (</a:t>
            </a:r>
            <a:r>
              <a:rPr lang="en-US" sz="2000" dirty="0" err="1" smtClean="0">
                <a:latin typeface="Montserrat" panose="00000500000000000000" pitchFamily="50" charset="0"/>
              </a:rPr>
              <a:t>NatGeo</a:t>
            </a:r>
            <a:r>
              <a:rPr lang="en-US" sz="2000" dirty="0" smtClean="0">
                <a:latin typeface="Montserrat" panose="00000500000000000000" pitchFamily="50" charset="0"/>
              </a:rPr>
              <a:t>, 2019)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10006" y="976007"/>
            <a:ext cx="6857999" cy="490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874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14" y="339992"/>
            <a:ext cx="6284685" cy="6316109"/>
          </a:xfrm>
        </p:spPr>
      </p:pic>
    </p:spTree>
    <p:extLst>
      <p:ext uri="{BB962C8B-B14F-4D97-AF65-F5344CB8AC3E}">
        <p14:creationId xmlns:p14="http://schemas.microsoft.com/office/powerpoint/2010/main" val="3757043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2236787"/>
            <a:ext cx="10515600" cy="24606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>
                <a:latin typeface="Montserrat" panose="00000500000000000000" pitchFamily="50" charset="0"/>
              </a:rPr>
              <a:t>Oleh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karena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itu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bukan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tidak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mungkin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apabila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wilayah-wilayah</a:t>
            </a:r>
            <a:r>
              <a:rPr lang="en-US" sz="2400" dirty="0">
                <a:latin typeface="Montserrat" panose="00000500000000000000" pitchFamily="50" charset="0"/>
              </a:rPr>
              <a:t> urban </a:t>
            </a:r>
            <a:r>
              <a:rPr lang="en-US" sz="2400" dirty="0" err="1">
                <a:latin typeface="Montserrat" panose="00000500000000000000" pitchFamily="50" charset="0"/>
              </a:rPr>
              <a:t>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kekurangan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pada</a:t>
            </a:r>
            <a:r>
              <a:rPr lang="en-US" sz="2400" dirty="0">
                <a:latin typeface="Montserrat" panose="00000500000000000000" pitchFamily="50" charset="0"/>
              </a:rPr>
              <a:t> 20 </a:t>
            </a:r>
            <a:r>
              <a:rPr lang="en-US" sz="2400" dirty="0" err="1">
                <a:latin typeface="Montserrat" panose="00000500000000000000" pitchFamily="50" charset="0"/>
              </a:rPr>
              <a:t>tahun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mendatang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kandidat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kuat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wilayah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tersebut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antara</a:t>
            </a:r>
            <a:r>
              <a:rPr lang="en-US" sz="2400" dirty="0">
                <a:latin typeface="Montserrat" panose="00000500000000000000" pitchFamily="50" charset="0"/>
              </a:rPr>
              <a:t> lain Cape Town, Jakarta, Melbourne, </a:t>
            </a:r>
            <a:r>
              <a:rPr lang="en-US" sz="2400" dirty="0" err="1">
                <a:latin typeface="Montserrat" panose="00000500000000000000" pitchFamily="50" charset="0"/>
              </a:rPr>
              <a:t>Hongkong</a:t>
            </a:r>
            <a:r>
              <a:rPr lang="en-US" sz="2400" dirty="0">
                <a:latin typeface="Montserrat" panose="00000500000000000000" pitchFamily="50" charset="0"/>
              </a:rPr>
              <a:t>, Mexico City, </a:t>
            </a:r>
            <a:r>
              <a:rPr lang="en-US" sz="2400" dirty="0" err="1">
                <a:latin typeface="Montserrat" panose="00000500000000000000" pitchFamily="50" charset="0"/>
              </a:rPr>
              <a:t>Instanbul</a:t>
            </a:r>
            <a:r>
              <a:rPr lang="en-US" sz="2400" dirty="0">
                <a:latin typeface="Montserrat" panose="00000500000000000000" pitchFamily="50" charset="0"/>
              </a:rPr>
              <a:t>, Beijing. </a:t>
            </a:r>
            <a:r>
              <a:rPr lang="en-US" sz="2400" dirty="0" err="1">
                <a:latin typeface="Montserrat" panose="00000500000000000000" pitchFamily="50" charset="0"/>
              </a:rPr>
              <a:t>Bahkan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wilayah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tersebut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diprediksi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tidak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bisa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memenuhi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kebutuhan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airnya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hanya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satu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tahun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  <a:endParaRPr lang="id-ID" sz="2400" dirty="0">
              <a:latin typeface="Montserrat" panose="00000500000000000000" pitchFamily="50" charset="0"/>
            </a:endParaRPr>
          </a:p>
          <a:p>
            <a:endParaRPr lang="id-ID" sz="24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759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1752600"/>
            <a:ext cx="3162300" cy="3781425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HOW TO FIGHT THIS ISSUE?</a:t>
            </a:r>
            <a:endParaRPr lang="id-ID" sz="54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9548"/>
            <a:ext cx="10515600" cy="54874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Montserrat" panose="00000500000000000000" pitchFamily="50" charset="0"/>
              </a:rPr>
              <a:t>Pada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tahun</a:t>
            </a:r>
            <a:r>
              <a:rPr lang="en-US" sz="2400" dirty="0">
                <a:latin typeface="Montserrat" panose="00000500000000000000" pitchFamily="50" charset="0"/>
              </a:rPr>
              <a:t> 2010, PBB </a:t>
            </a:r>
            <a:r>
              <a:rPr lang="en-US" sz="2400" dirty="0" err="1">
                <a:latin typeface="Montserrat" panose="00000500000000000000" pitchFamily="50" charset="0"/>
              </a:rPr>
              <a:t>menegaskan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bahwa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akses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kesehatan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adalah</a:t>
            </a:r>
            <a:r>
              <a:rPr lang="en-US" sz="2400" dirty="0">
                <a:latin typeface="Montserrat" panose="00000500000000000000" pitchFamily="50" charset="0"/>
              </a:rPr>
              <a:t> HAM. </a:t>
            </a:r>
            <a:endParaRPr lang="en-US" sz="2400" dirty="0" smtClean="0">
              <a:latin typeface="Montserrat" panose="00000500000000000000" pitchFamily="50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Montserrat" panose="00000500000000000000" pitchFamily="50" charset="0"/>
              </a:rPr>
              <a:t>Pada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tahun</a:t>
            </a:r>
            <a:r>
              <a:rPr lang="en-US" sz="2400" dirty="0" smtClean="0">
                <a:latin typeface="Montserrat" panose="00000500000000000000" pitchFamily="50" charset="0"/>
              </a:rPr>
              <a:t> 2015, Clean </a:t>
            </a:r>
            <a:r>
              <a:rPr lang="en-US" sz="2400" dirty="0">
                <a:latin typeface="Montserrat" panose="00000500000000000000" pitchFamily="50" charset="0"/>
              </a:rPr>
              <a:t>Water and Sanitation </a:t>
            </a:r>
            <a:r>
              <a:rPr lang="en-US" sz="2400" dirty="0" err="1">
                <a:latin typeface="Montserrat" panose="00000500000000000000" pitchFamily="50" charset="0"/>
              </a:rPr>
              <a:t>menjadi</a:t>
            </a:r>
            <a:r>
              <a:rPr lang="en-US" sz="2400" dirty="0">
                <a:latin typeface="Montserrat" panose="00000500000000000000" pitchFamily="50" charset="0"/>
              </a:rPr>
              <a:t> Sustainable Development Goals </a:t>
            </a:r>
            <a:r>
              <a:rPr lang="en-US" sz="2400" dirty="0" smtClean="0">
                <a:latin typeface="Montserrat" panose="00000500000000000000" pitchFamily="50" charset="0"/>
              </a:rPr>
              <a:t>(SDG) </a:t>
            </a:r>
            <a:r>
              <a:rPr lang="en-US" sz="2400" dirty="0" err="1" smtClean="0">
                <a:latin typeface="Montserrat" panose="00000500000000000000" pitchFamily="50" charset="0"/>
              </a:rPr>
              <a:t>ke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>
                <a:latin typeface="Montserrat" panose="00000500000000000000" pitchFamily="50" charset="0"/>
              </a:rPr>
              <a:t>6. </a:t>
            </a:r>
            <a:r>
              <a:rPr lang="en-US" sz="2400" dirty="0" err="1">
                <a:latin typeface="Montserrat" panose="00000500000000000000" pitchFamily="50" charset="0"/>
              </a:rPr>
              <a:t>Menjadi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rencana</a:t>
            </a:r>
            <a:r>
              <a:rPr lang="en-US" sz="2400" dirty="0">
                <a:latin typeface="Montserrat" panose="00000500000000000000" pitchFamily="50" charset="0"/>
              </a:rPr>
              <a:t> yang </a:t>
            </a:r>
            <a:r>
              <a:rPr lang="en-US" sz="2400" dirty="0" err="1">
                <a:latin typeface="Montserrat" panose="00000500000000000000" pitchFamily="50" charset="0"/>
              </a:rPr>
              <a:t>besar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memastikan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bahwa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masyarakat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mampu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mengakses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bersih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serta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sanitasi</a:t>
            </a:r>
            <a:r>
              <a:rPr lang="en-US" sz="2400" dirty="0">
                <a:latin typeface="Montserrat" panose="00000500000000000000" pitchFamily="50" charset="0"/>
              </a:rPr>
              <a:t> yang </a:t>
            </a:r>
            <a:r>
              <a:rPr lang="en-US" sz="2400" dirty="0" err="1">
                <a:latin typeface="Montserrat" panose="00000500000000000000" pitchFamily="50" charset="0"/>
              </a:rPr>
              <a:t>layak</a:t>
            </a:r>
            <a:r>
              <a:rPr lang="en-US" sz="2400" dirty="0">
                <a:latin typeface="Montserrat" panose="00000500000000000000" pitchFamily="50" charset="0"/>
              </a:rPr>
              <a:t>, target yang </a:t>
            </a:r>
            <a:r>
              <a:rPr lang="en-US" sz="2400" dirty="0" err="1">
                <a:latin typeface="Montserrat" panose="00000500000000000000" pitchFamily="50" charset="0"/>
              </a:rPr>
              <a:t>ingin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diraih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yaitu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smtClean="0">
                <a:latin typeface="Montserrat" panose="00000500000000000000" pitchFamily="50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latin typeface="Montserrat" panose="00000500000000000000" pitchFamily="50" charset="0"/>
              </a:rPr>
              <a:t>Meningkatkan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kualitas</a:t>
            </a:r>
            <a:r>
              <a:rPr lang="en-US" sz="2400" dirty="0" smtClean="0">
                <a:latin typeface="Montserrat" panose="00000500000000000000" pitchFamily="50" charset="0"/>
              </a:rPr>
              <a:t> air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latin typeface="Montserrat" panose="00000500000000000000" pitchFamily="50" charset="0"/>
              </a:rPr>
              <a:t>Meningkatkan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efisiensi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penggunaan</a:t>
            </a:r>
            <a:r>
              <a:rPr lang="en-US" sz="2400" dirty="0" smtClean="0">
                <a:latin typeface="Montserrat" panose="00000500000000000000" pitchFamily="50" charset="0"/>
              </a:rPr>
              <a:t> air di </a:t>
            </a:r>
            <a:r>
              <a:rPr lang="en-US" sz="2400" dirty="0" err="1" smtClean="0">
                <a:latin typeface="Montserrat" panose="00000500000000000000" pitchFamily="50" charset="0"/>
              </a:rPr>
              <a:t>semua</a:t>
            </a:r>
            <a:r>
              <a:rPr lang="en-US" sz="2400" dirty="0" smtClean="0">
                <a:latin typeface="Montserrat" panose="00000500000000000000" pitchFamily="50" charset="0"/>
              </a:rPr>
              <a:t> sector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latin typeface="Montserrat" panose="00000500000000000000" pitchFamily="50" charset="0"/>
              </a:rPr>
              <a:t>Menjamin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penggunaan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dan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pasokan</a:t>
            </a:r>
            <a:r>
              <a:rPr lang="en-US" sz="2400" dirty="0" smtClean="0">
                <a:latin typeface="Montserrat" panose="00000500000000000000" pitchFamily="50" charset="0"/>
              </a:rPr>
              <a:t> air </a:t>
            </a:r>
            <a:r>
              <a:rPr lang="en-US" sz="2400" dirty="0" err="1" smtClean="0">
                <a:latin typeface="Montserrat" panose="00000500000000000000" pitchFamily="50" charset="0"/>
              </a:rPr>
              <a:t>tawar</a:t>
            </a:r>
            <a:r>
              <a:rPr lang="en-US" sz="2400" dirty="0" smtClean="0">
                <a:latin typeface="Montserrat" panose="00000500000000000000" pitchFamily="50" charset="0"/>
              </a:rPr>
              <a:t> yang </a:t>
            </a:r>
            <a:r>
              <a:rPr lang="en-US" sz="2400" dirty="0" err="1" smtClean="0">
                <a:latin typeface="Montserrat" panose="00000500000000000000" pitchFamily="50" charset="0"/>
              </a:rPr>
              <a:t>berkelanjutan</a:t>
            </a:r>
            <a:endParaRPr lang="en-US" sz="2400" dirty="0" smtClean="0">
              <a:latin typeface="Montserrat" panose="00000500000000000000" pitchFamily="50" charset="0"/>
            </a:endParaRPr>
          </a:p>
          <a:p>
            <a:pPr marL="457200" indent="-457200">
              <a:buAutoNum type="arabicPeriod"/>
            </a:pPr>
            <a:r>
              <a:rPr lang="en-US" sz="2400" dirty="0" err="1" smtClean="0">
                <a:latin typeface="Montserrat" panose="00000500000000000000" pitchFamily="50" charset="0"/>
              </a:rPr>
              <a:t>Secara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signifikan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mengurangi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jumlah</a:t>
            </a:r>
            <a:r>
              <a:rPr lang="en-US" sz="2400" dirty="0" smtClean="0">
                <a:latin typeface="Montserrat" panose="00000500000000000000" pitchFamily="50" charset="0"/>
              </a:rPr>
              <a:t> orang yang </a:t>
            </a:r>
            <a:r>
              <a:rPr lang="en-US" sz="2400" dirty="0" err="1" smtClean="0">
                <a:latin typeface="Montserrat" panose="00000500000000000000" pitchFamily="50" charset="0"/>
              </a:rPr>
              <a:t>menderita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akibat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kelangkaan</a:t>
            </a:r>
            <a:r>
              <a:rPr lang="en-US" sz="2400" dirty="0" smtClean="0">
                <a:latin typeface="Montserrat" panose="00000500000000000000" pitchFamily="50" charset="0"/>
              </a:rPr>
              <a:t> air</a:t>
            </a:r>
          </a:p>
          <a:p>
            <a:pPr marL="457200" indent="-457200">
              <a:buAutoNum type="arabicPeriod"/>
            </a:pPr>
            <a:r>
              <a:rPr lang="en-US" sz="2400" dirty="0" err="1" smtClean="0">
                <a:latin typeface="Montserrat" panose="00000500000000000000" pitchFamily="50" charset="0"/>
              </a:rPr>
              <a:t>Menerapkan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pengelolaan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sumber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daya</a:t>
            </a:r>
            <a:r>
              <a:rPr lang="en-US" sz="2400" dirty="0" smtClean="0">
                <a:latin typeface="Montserrat" panose="00000500000000000000" pitchFamily="50" charset="0"/>
              </a:rPr>
              <a:t> air </a:t>
            </a:r>
            <a:r>
              <a:rPr lang="en-US" sz="2400" dirty="0" err="1" smtClean="0">
                <a:latin typeface="Montserrat" panose="00000500000000000000" pitchFamily="50" charset="0"/>
              </a:rPr>
              <a:t>terpadu</a:t>
            </a:r>
            <a:r>
              <a:rPr lang="en-US" sz="2400" dirty="0" smtClean="0">
                <a:latin typeface="Montserrat" panose="00000500000000000000" pitchFamily="50" charset="0"/>
              </a:rPr>
              <a:t> di </a:t>
            </a:r>
            <a:r>
              <a:rPr lang="en-US" sz="2400" dirty="0" err="1" smtClean="0">
                <a:latin typeface="Montserrat" panose="00000500000000000000" pitchFamily="50" charset="0"/>
              </a:rPr>
              <a:t>semua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tingkatan</a:t>
            </a:r>
            <a:r>
              <a:rPr lang="en-US" sz="2400" dirty="0" smtClean="0">
                <a:latin typeface="Montserrat" panose="00000500000000000000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8168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3429000"/>
            <a:ext cx="10515600" cy="24606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d-ID" sz="2400" dirty="0">
                <a:latin typeface="Montserrat" panose="00000500000000000000" pitchFamily="50" charset="0"/>
              </a:rPr>
              <a:t>Keberhasilan SDG 6 akan mendukung kemajuan dalam banyak tujuan lain, termasuk kesehatan manusia, pendidikan universal, dan kemajuan perkotaan. Ketahanan air merupakan hal mendasar untuk </a:t>
            </a:r>
            <a:r>
              <a:rPr lang="en-US" sz="2400" dirty="0" err="1">
                <a:latin typeface="Montserrat" panose="00000500000000000000" pitchFamily="50" charset="0"/>
              </a:rPr>
              <a:t>menguragi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id-ID" sz="2400" dirty="0">
                <a:latin typeface="Montserrat" panose="00000500000000000000" pitchFamily="50" charset="0"/>
              </a:rPr>
              <a:t>kemiskinan, dan pengelolaan sumber daya air berdampak pada hampir semua aspek kegiatan ekonomi, termasuk produksi dan keamanan pangan, industri, produksi energi, dan </a:t>
            </a:r>
            <a:r>
              <a:rPr lang="id-ID" sz="2400" dirty="0" smtClean="0">
                <a:latin typeface="Montserrat" panose="00000500000000000000" pitchFamily="50" charset="0"/>
              </a:rPr>
              <a:t>transportasi.</a:t>
            </a:r>
            <a:endParaRPr lang="id-ID" sz="2400" dirty="0">
              <a:latin typeface="Montserrat" panose="000005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29150" cy="25306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9150" y="0"/>
            <a:ext cx="7562850" cy="2529078"/>
          </a:xfrm>
          <a:prstGeom prst="rect">
            <a:avLst/>
          </a:prstGeom>
          <a:solidFill>
            <a:srgbClr val="57B8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6614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5105400" cy="6858000"/>
          </a:xfrm>
          <a:prstGeom prst="rect">
            <a:avLst/>
          </a:prstGeom>
          <a:blipFill dpi="0" rotWithShape="1">
            <a:blip r:embed="rId2" cstate="print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63537"/>
            <a:ext cx="4495800" cy="61309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APA ITU KONSERVASI AIR?</a:t>
            </a:r>
            <a:endParaRPr lang="id-ID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0" y="2360612"/>
            <a:ext cx="6267450" cy="33162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latin typeface="Montserrat" panose="00000500000000000000" pitchFamily="50" charset="0"/>
              </a:rPr>
              <a:t>Upaya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pengelolaan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daya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menjaga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mempertahankan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kelangsungan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keberadaan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daya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termasuk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dukung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daya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tampung</a:t>
            </a:r>
            <a:r>
              <a:rPr lang="en-US" sz="2400" dirty="0">
                <a:latin typeface="Montserrat" panose="00000500000000000000" pitchFamily="50" charset="0"/>
              </a:rPr>
              <a:t>, 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fungsinya</a:t>
            </a:r>
            <a:r>
              <a:rPr lang="en-US" sz="2400" dirty="0" smtClean="0">
                <a:latin typeface="Montserrat" panose="00000500000000000000" pitchFamily="50" charset="0"/>
              </a:rPr>
              <a:t>.</a:t>
            </a:r>
            <a:endParaRPr lang="id-ID" sz="24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740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A0A68A-D8CA-4F60-9E10-2A9BD7E6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Montserrat Black" panose="00000A00000000000000" pitchFamily="50" charset="0"/>
              </a:rPr>
              <a:t>1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b="1" dirty="0" err="1">
                <a:latin typeface="Montserrat" panose="00000500000000000000" pitchFamily="50" charset="0"/>
              </a:rPr>
              <a:t>Perlindungan</a:t>
            </a:r>
            <a:r>
              <a:rPr lang="en-US" sz="2400" b="1" dirty="0">
                <a:latin typeface="Montserrat" panose="00000500000000000000" pitchFamily="50" charset="0"/>
              </a:rPr>
              <a:t> dan </a:t>
            </a:r>
            <a:r>
              <a:rPr lang="en-US" sz="2400" b="1" dirty="0" err="1">
                <a:latin typeface="Montserrat" panose="00000500000000000000" pitchFamily="50" charset="0"/>
              </a:rPr>
              <a:t>pelestarian</a:t>
            </a:r>
            <a:r>
              <a:rPr lang="en-US" sz="2400" b="1" dirty="0">
                <a:latin typeface="Montserrat" panose="00000500000000000000" pitchFamily="50" charset="0"/>
              </a:rPr>
              <a:t> </a:t>
            </a:r>
            <a:r>
              <a:rPr lang="en-US" sz="2400" b="1" dirty="0" err="1">
                <a:latin typeface="Montserrat" panose="00000500000000000000" pitchFamily="50" charset="0"/>
              </a:rPr>
              <a:t>sumberdaya</a:t>
            </a:r>
            <a:r>
              <a:rPr lang="en-US" sz="2400" b="1" dirty="0">
                <a:latin typeface="Montserrat" panose="00000500000000000000" pitchFamily="50" charset="0"/>
              </a:rPr>
              <a:t> air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baik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dari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kerusakan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tindakan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manusia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maupun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alam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sehingga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dapat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terjaga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sesuai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dengan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fungsi</a:t>
            </a:r>
            <a:r>
              <a:rPr lang="en-US" sz="2400" dirty="0">
                <a:latin typeface="Montserrat" panose="00000500000000000000" pitchFamily="50" charset="0"/>
              </a:rPr>
              <a:t> dan </a:t>
            </a:r>
            <a:r>
              <a:rPr lang="en-US" sz="2400" dirty="0" err="1">
                <a:latin typeface="Montserrat" panose="00000500000000000000" pitchFamily="50" charset="0"/>
              </a:rPr>
              <a:t>manfaatnya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  <a:endParaRPr lang="en-US" sz="2400" dirty="0" smtClean="0">
              <a:latin typeface="Montserrat" panose="00000500000000000000" pitchFamily="50" charset="0"/>
            </a:endParaRPr>
          </a:p>
          <a:p>
            <a:pPr lvl="0"/>
            <a:endParaRPr lang="en-US" sz="2400" dirty="0">
              <a:latin typeface="Montserrat" panose="00000500000000000000" pitchFamily="50" charset="0"/>
            </a:endParaRPr>
          </a:p>
          <a:p>
            <a:pPr lvl="0"/>
            <a:r>
              <a:rPr lang="en-US" sz="2400" dirty="0" err="1">
                <a:latin typeface="Montserrat" panose="00000500000000000000" pitchFamily="50" charset="0"/>
              </a:rPr>
              <a:t>Setiap</a:t>
            </a:r>
            <a:r>
              <a:rPr lang="en-US" sz="2400" dirty="0">
                <a:latin typeface="Montserrat" panose="00000500000000000000" pitchFamily="50" charset="0"/>
              </a:rPr>
              <a:t> orang </a:t>
            </a:r>
            <a:r>
              <a:rPr lang="en-US" sz="2400" dirty="0" err="1">
                <a:latin typeface="Montserrat" panose="00000500000000000000" pitchFamily="50" charset="0"/>
              </a:rPr>
              <a:t>dilarang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melakukan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kegiatan</a:t>
            </a:r>
            <a:r>
              <a:rPr lang="en-US" sz="2400" dirty="0">
                <a:latin typeface="Montserrat" panose="00000500000000000000" pitchFamily="50" charset="0"/>
              </a:rPr>
              <a:t> yang </a:t>
            </a:r>
            <a:r>
              <a:rPr lang="en-US" sz="2400" dirty="0" err="1">
                <a:latin typeface="Montserrat" panose="00000500000000000000" pitchFamily="50" charset="0"/>
              </a:rPr>
              <a:t>dapat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menyebabkan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rusaknya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air dan </a:t>
            </a:r>
            <a:r>
              <a:rPr lang="en-US" sz="2400" dirty="0" err="1">
                <a:latin typeface="Montserrat" panose="00000500000000000000" pitchFamily="50" charset="0"/>
              </a:rPr>
              <a:t>prasarananya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menurunnya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potensi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air, </a:t>
            </a:r>
            <a:r>
              <a:rPr lang="en-US" sz="2400" dirty="0" err="1">
                <a:latin typeface="Montserrat" panose="00000500000000000000" pitchFamily="50" charset="0"/>
              </a:rPr>
              <a:t>serta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mengakibatkan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terjadinya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pencemaran</a:t>
            </a:r>
            <a:r>
              <a:rPr lang="en-US" sz="2400" dirty="0">
                <a:latin typeface="Montserrat" panose="00000500000000000000" pitchFamily="50" charset="0"/>
              </a:rPr>
              <a:t> air dan 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daya</a:t>
            </a:r>
            <a:r>
              <a:rPr lang="en-US" sz="2400" dirty="0">
                <a:latin typeface="Montserrat" panose="00000500000000000000" pitchFamily="50" charset="0"/>
              </a:rPr>
              <a:t> air. </a:t>
            </a:r>
          </a:p>
        </p:txBody>
      </p:sp>
    </p:spTree>
    <p:extLst>
      <p:ext uri="{BB962C8B-B14F-4D97-AF65-F5344CB8AC3E}">
        <p14:creationId xmlns:p14="http://schemas.microsoft.com/office/powerpoint/2010/main" val="3899097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0E3E6C-8417-4463-86C1-FD6AF49F5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74520"/>
            <a:ext cx="10515600" cy="4373880"/>
          </a:xfrm>
        </p:spPr>
        <p:txBody>
          <a:bodyPr>
            <a:noAutofit/>
          </a:bodyPr>
          <a:lstStyle/>
          <a:p>
            <a:pPr lvl="0"/>
            <a:r>
              <a:rPr lang="en-US" sz="2400" b="1" dirty="0" err="1">
                <a:latin typeface="Montserrat" panose="00000500000000000000" pitchFamily="50" charset="0"/>
              </a:rPr>
              <a:t>Pengawetan</a:t>
            </a:r>
            <a:r>
              <a:rPr lang="en-US" sz="2400" b="1" dirty="0">
                <a:latin typeface="Montserrat" panose="00000500000000000000" pitchFamily="50" charset="0"/>
              </a:rPr>
              <a:t> air, </a:t>
            </a:r>
            <a:r>
              <a:rPr lang="en-US" sz="2400" dirty="0" err="1">
                <a:latin typeface="Montserrat" panose="00000500000000000000" pitchFamily="50" charset="0"/>
              </a:rPr>
              <a:t>yakni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upaya</a:t>
            </a:r>
            <a:r>
              <a:rPr lang="en-US" sz="2400" dirty="0">
                <a:latin typeface="Montserrat" panose="00000500000000000000" pitchFamily="50" charset="0"/>
              </a:rPr>
              <a:t> yang </a:t>
            </a:r>
            <a:r>
              <a:rPr lang="en-US" sz="2400" dirty="0" err="1">
                <a:latin typeface="Montserrat" panose="00000500000000000000" pitchFamily="50" charset="0"/>
              </a:rPr>
              <a:t>dilakukan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pemeliharaan</a:t>
            </a:r>
            <a:r>
              <a:rPr lang="en-US" sz="2400" dirty="0">
                <a:latin typeface="Montserrat" panose="00000500000000000000" pitchFamily="50" charset="0"/>
              </a:rPr>
              <a:t> (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) dan </a:t>
            </a:r>
            <a:r>
              <a:rPr lang="en-US" sz="2400" dirty="0" err="1">
                <a:latin typeface="Montserrat" panose="00000500000000000000" pitchFamily="50" charset="0"/>
              </a:rPr>
              <a:t>ketersediaan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atau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kuantitas</a:t>
            </a:r>
            <a:r>
              <a:rPr lang="en-US" sz="2400" dirty="0">
                <a:latin typeface="Montserrat" panose="00000500000000000000" pitchFamily="50" charset="0"/>
              </a:rPr>
              <a:t> air agar </a:t>
            </a:r>
            <a:r>
              <a:rPr lang="en-US" sz="2400" dirty="0" err="1">
                <a:latin typeface="Montserrat" panose="00000500000000000000" pitchFamily="50" charset="0"/>
              </a:rPr>
              <a:t>tersedia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secara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berkelanjutan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</a:p>
          <a:p>
            <a:pPr lvl="0"/>
            <a:r>
              <a:rPr lang="en-US" sz="2400" dirty="0" err="1">
                <a:latin typeface="Montserrat" panose="00000500000000000000" pitchFamily="50" charset="0"/>
              </a:rPr>
              <a:t>Upaya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ini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bertujuan</a:t>
            </a:r>
            <a:r>
              <a:rPr lang="en-US" sz="2400" dirty="0">
                <a:latin typeface="Montserrat" panose="00000500000000000000" pitchFamily="50" charset="0"/>
              </a:rPr>
              <a:t> agar </a:t>
            </a:r>
            <a:r>
              <a:rPr lang="en-US" sz="2400" dirty="0" err="1">
                <a:latin typeface="Montserrat" panose="00000500000000000000" pitchFamily="50" charset="0"/>
              </a:rPr>
              <a:t>sumber-sumber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mampu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menyediakan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keperluan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domestik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pertanian</a:t>
            </a:r>
            <a:r>
              <a:rPr lang="en-US" sz="2400" dirty="0">
                <a:latin typeface="Montserrat" panose="00000500000000000000" pitchFamily="50" charset="0"/>
              </a:rPr>
              <a:t>, dan </a:t>
            </a:r>
            <a:r>
              <a:rPr lang="en-US" sz="2400" dirty="0" err="1">
                <a:latin typeface="Montserrat" panose="00000500000000000000" pitchFamily="50" charset="0"/>
              </a:rPr>
              <a:t>industri</a:t>
            </a:r>
            <a:r>
              <a:rPr lang="en-US" sz="2400" dirty="0">
                <a:latin typeface="Montserrat" panose="00000500000000000000" pitchFamily="50" charset="0"/>
              </a:rPr>
              <a:t> (</a:t>
            </a:r>
            <a:r>
              <a:rPr lang="en-US" sz="2400" dirty="0" err="1">
                <a:latin typeface="Montserrat" panose="00000500000000000000" pitchFamily="50" charset="0"/>
              </a:rPr>
              <a:t>listrik</a:t>
            </a:r>
            <a:r>
              <a:rPr lang="en-US" sz="2400" dirty="0">
                <a:latin typeface="Montserrat" panose="00000500000000000000" pitchFamily="50" charset="0"/>
              </a:rPr>
              <a:t>) </a:t>
            </a:r>
            <a:r>
              <a:rPr lang="en-US" sz="2400" dirty="0" err="1">
                <a:latin typeface="Montserrat" panose="00000500000000000000" pitchFamily="50" charset="0"/>
              </a:rPr>
              <a:t>sepanjang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tahun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</a:p>
          <a:p>
            <a:pPr lvl="0"/>
            <a:r>
              <a:rPr lang="en-US" sz="2400" dirty="0" err="1">
                <a:latin typeface="Montserrat" panose="00000500000000000000" pitchFamily="50" charset="0"/>
              </a:rPr>
              <a:t>Kegiatan</a:t>
            </a:r>
            <a:r>
              <a:rPr lang="en-US" sz="2400" dirty="0">
                <a:latin typeface="Montserrat" panose="00000500000000000000" pitchFamily="50" charset="0"/>
              </a:rPr>
              <a:t> yang </a:t>
            </a:r>
            <a:r>
              <a:rPr lang="en-US" sz="2400" dirty="0" err="1">
                <a:latin typeface="Montserrat" panose="00000500000000000000" pitchFamily="50" charset="0"/>
              </a:rPr>
              <a:t>berkaitan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dengan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pengawetan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antara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smtClean="0">
                <a:latin typeface="Montserrat" panose="00000500000000000000" pitchFamily="50" charset="0"/>
              </a:rPr>
              <a:t>lain: </a:t>
            </a:r>
            <a:r>
              <a:rPr lang="en-US" sz="2400" dirty="0" err="1" smtClean="0">
                <a:latin typeface="Montserrat" panose="00000500000000000000" pitchFamily="50" charset="0"/>
              </a:rPr>
              <a:t>konservasi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sipil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teknis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rehabilitasi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hutan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pengendalian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pemanfaatan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melalui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pembuatan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peraturan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pemerliharaan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sumber-sumber</a:t>
            </a:r>
            <a:r>
              <a:rPr lang="en-US" sz="2400" dirty="0">
                <a:latin typeface="Montserrat" panose="00000500000000000000" pitchFamily="50" charset="0"/>
              </a:rPr>
              <a:t> air yang </a:t>
            </a:r>
            <a:r>
              <a:rPr lang="en-US" sz="2400" dirty="0" err="1">
                <a:latin typeface="Montserrat" panose="00000500000000000000" pitchFamily="50" charset="0"/>
              </a:rPr>
              <a:t>masih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mampu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menyediakan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secara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berkelanjutan</a:t>
            </a:r>
            <a:r>
              <a:rPr lang="en-US" sz="2400" dirty="0">
                <a:latin typeface="Montserrat" panose="00000500000000000000" pitchFamily="50" charset="0"/>
              </a:rPr>
              <a:t>, dan </a:t>
            </a:r>
            <a:r>
              <a:rPr lang="en-US" sz="2400" dirty="0" err="1">
                <a:latin typeface="Montserrat" panose="00000500000000000000" pitchFamily="50" charset="0"/>
              </a:rPr>
              <a:t>pembinaan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pendampingan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bagi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masyarakat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  <a:endParaRPr lang="id-ID" sz="2400" dirty="0">
              <a:latin typeface="Montserrat" panose="00000500000000000000" pitchFamily="50" charset="0"/>
            </a:endParaRPr>
          </a:p>
          <a:p>
            <a:endParaRPr lang="en-ID" sz="2400" dirty="0">
              <a:latin typeface="Montserrat" panose="00000500000000000000" pitchFamily="50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84A0C6A-8175-4B11-B179-F04675BA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Montserrat Black" panose="00000A00000000000000" pitchFamily="50" charset="0"/>
              </a:rPr>
              <a:t>2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351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0F3682-2252-4395-B87C-E20F3FCBC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Montserrat" panose="00000500000000000000" pitchFamily="50" charset="0"/>
              </a:rPr>
              <a:t>Pengelolaan</a:t>
            </a:r>
            <a:r>
              <a:rPr lang="en-US" sz="2400" b="1" dirty="0">
                <a:latin typeface="Montserrat" panose="00000500000000000000" pitchFamily="50" charset="0"/>
              </a:rPr>
              <a:t> </a:t>
            </a:r>
            <a:r>
              <a:rPr lang="en-US" sz="2400" b="1" dirty="0" err="1">
                <a:latin typeface="Montserrat" panose="00000500000000000000" pitchFamily="50" charset="0"/>
              </a:rPr>
              <a:t>kualitas</a:t>
            </a:r>
            <a:r>
              <a:rPr lang="en-US" sz="2400" b="1" dirty="0">
                <a:latin typeface="Montserrat" panose="00000500000000000000" pitchFamily="50" charset="0"/>
              </a:rPr>
              <a:t> dan </a:t>
            </a:r>
            <a:r>
              <a:rPr lang="en-US" sz="2400" b="1" dirty="0" err="1">
                <a:latin typeface="Montserrat" panose="00000500000000000000" pitchFamily="50" charset="0"/>
              </a:rPr>
              <a:t>pengendalian</a:t>
            </a:r>
            <a:r>
              <a:rPr lang="en-US" sz="2400" b="1" dirty="0">
                <a:latin typeface="Montserrat" panose="00000500000000000000" pitchFamily="50" charset="0"/>
              </a:rPr>
              <a:t> </a:t>
            </a:r>
            <a:r>
              <a:rPr lang="en-US" sz="2400" b="1" dirty="0" err="1">
                <a:latin typeface="Montserrat" panose="00000500000000000000" pitchFamily="50" charset="0"/>
              </a:rPr>
              <a:t>pencemaran</a:t>
            </a:r>
            <a:r>
              <a:rPr lang="en-US" sz="2400" b="1" dirty="0">
                <a:latin typeface="Montserrat" panose="00000500000000000000" pitchFamily="50" charset="0"/>
              </a:rPr>
              <a:t> air </a:t>
            </a:r>
            <a:r>
              <a:rPr lang="en-US" sz="2400" dirty="0">
                <a:latin typeface="Montserrat" panose="00000500000000000000" pitchFamily="50" charset="0"/>
              </a:rPr>
              <a:t>yang </a:t>
            </a:r>
            <a:r>
              <a:rPr lang="en-US" sz="2400" dirty="0" err="1">
                <a:latin typeface="Montserrat" panose="00000500000000000000" pitchFamily="50" charset="0"/>
              </a:rPr>
              <a:t>bertujuan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mempertahankan</a:t>
            </a:r>
            <a:r>
              <a:rPr lang="en-US" sz="2400" dirty="0">
                <a:latin typeface="Montserrat" panose="00000500000000000000" pitchFamily="50" charset="0"/>
              </a:rPr>
              <a:t> dan </a:t>
            </a:r>
            <a:r>
              <a:rPr lang="en-US" sz="2400" dirty="0" err="1">
                <a:latin typeface="Montserrat" panose="00000500000000000000" pitchFamily="50" charset="0"/>
              </a:rPr>
              <a:t>memulihkan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kualitas</a:t>
            </a:r>
            <a:r>
              <a:rPr lang="en-US" sz="2400" dirty="0">
                <a:latin typeface="Montserrat" panose="00000500000000000000" pitchFamily="50" charset="0"/>
              </a:rPr>
              <a:t> air yang </a:t>
            </a:r>
            <a:r>
              <a:rPr lang="en-US" sz="2400" dirty="0" err="1">
                <a:latin typeface="Montserrat" panose="00000500000000000000" pitchFamily="50" charset="0"/>
              </a:rPr>
              <a:t>masuk</a:t>
            </a:r>
            <a:r>
              <a:rPr lang="en-US" sz="2400" dirty="0">
                <a:latin typeface="Montserrat" panose="00000500000000000000" pitchFamily="50" charset="0"/>
              </a:rPr>
              <a:t> dan </a:t>
            </a:r>
            <a:r>
              <a:rPr lang="en-US" sz="2400" dirty="0" err="1">
                <a:latin typeface="Montserrat" panose="00000500000000000000" pitchFamily="50" charset="0"/>
              </a:rPr>
              <a:t>berada</a:t>
            </a:r>
            <a:r>
              <a:rPr lang="en-US" sz="2400" dirty="0">
                <a:latin typeface="Montserrat" panose="00000500000000000000" pitchFamily="50" charset="0"/>
              </a:rPr>
              <a:t> di </a:t>
            </a:r>
            <a:r>
              <a:rPr lang="en-US" sz="2400" dirty="0" err="1">
                <a:latin typeface="Montserrat" panose="00000500000000000000" pitchFamily="50" charset="0"/>
              </a:rPr>
              <a:t>sumber-sumber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sehinggga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dapat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dimanfaatkan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</a:p>
          <a:p>
            <a:r>
              <a:rPr lang="en-US" sz="2400" dirty="0">
                <a:latin typeface="Montserrat" panose="00000500000000000000" pitchFamily="50" charset="0"/>
              </a:rPr>
              <a:t>Hal-</a:t>
            </a:r>
            <a:r>
              <a:rPr lang="en-US" sz="2400" dirty="0" err="1">
                <a:latin typeface="Montserrat" panose="00000500000000000000" pitchFamily="50" charset="0"/>
              </a:rPr>
              <a:t>hal</a:t>
            </a:r>
            <a:r>
              <a:rPr lang="en-US" sz="2400" dirty="0">
                <a:latin typeface="Montserrat" panose="00000500000000000000" pitchFamily="50" charset="0"/>
              </a:rPr>
              <a:t> yang </a:t>
            </a:r>
            <a:r>
              <a:rPr lang="en-US" sz="2400" dirty="0" err="1">
                <a:latin typeface="Montserrat" panose="00000500000000000000" pitchFamily="50" charset="0"/>
              </a:rPr>
              <a:t>perlu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diperhatikan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dalam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pengelolaan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kualitas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 smtClean="0">
                <a:latin typeface="Montserrat" panose="00000500000000000000" pitchFamily="50" charset="0"/>
              </a:rPr>
              <a:t>ialah</a:t>
            </a:r>
            <a:r>
              <a:rPr lang="en-US" sz="2400" dirty="0" smtClean="0">
                <a:latin typeface="Montserrat" panose="00000500000000000000" pitchFamily="50" charset="0"/>
              </a:rPr>
              <a:t>: </a:t>
            </a:r>
            <a:r>
              <a:rPr lang="en-US" sz="2400" dirty="0" err="1">
                <a:latin typeface="Montserrat" panose="00000500000000000000" pitchFamily="50" charset="0"/>
              </a:rPr>
              <a:t>kualitas</a:t>
            </a:r>
            <a:r>
              <a:rPr lang="en-US" sz="2400" dirty="0">
                <a:latin typeface="Montserrat" panose="00000500000000000000" pitchFamily="50" charset="0"/>
              </a:rPr>
              <a:t> air; </a:t>
            </a:r>
            <a:r>
              <a:rPr lang="en-US" sz="2400" dirty="0" err="1">
                <a:latin typeface="Montserrat" panose="00000500000000000000" pitchFamily="50" charset="0"/>
              </a:rPr>
              <a:t>pengelolaan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kualitas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irigasi</a:t>
            </a:r>
            <a:r>
              <a:rPr lang="en-US" sz="2400" dirty="0">
                <a:latin typeface="Montserrat" panose="00000500000000000000" pitchFamily="50" charset="0"/>
              </a:rPr>
              <a:t>; dan </a:t>
            </a:r>
            <a:r>
              <a:rPr lang="en-US" sz="2400" dirty="0" err="1">
                <a:latin typeface="Montserrat" panose="00000500000000000000" pitchFamily="50" charset="0"/>
              </a:rPr>
              <a:t>pengelolaan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kualitas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rumah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tangga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</a:p>
          <a:p>
            <a:r>
              <a:rPr lang="en-US" sz="2400" dirty="0" err="1">
                <a:latin typeface="Montserrat" panose="00000500000000000000" pitchFamily="50" charset="0"/>
              </a:rPr>
              <a:t>Sedangkan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dalam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hal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pengendalian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pencemaran</a:t>
            </a:r>
            <a:r>
              <a:rPr lang="en-US" sz="2400" dirty="0">
                <a:latin typeface="Montserrat" panose="00000500000000000000" pitchFamily="50" charset="0"/>
              </a:rPr>
              <a:t> air, </a:t>
            </a:r>
            <a:r>
              <a:rPr lang="en-US" sz="2400" dirty="0" err="1">
                <a:latin typeface="Montserrat" panose="00000500000000000000" pitchFamily="50" charset="0"/>
              </a:rPr>
              <a:t>hal</a:t>
            </a:r>
            <a:r>
              <a:rPr lang="en-US" sz="2400" dirty="0">
                <a:latin typeface="Montserrat" panose="00000500000000000000" pitchFamily="50" charset="0"/>
              </a:rPr>
              <a:t> yang </a:t>
            </a:r>
            <a:r>
              <a:rPr lang="en-US" sz="2400" dirty="0" err="1">
                <a:latin typeface="Montserrat" panose="00000500000000000000" pitchFamily="50" charset="0"/>
              </a:rPr>
              <a:t>perlu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diperhatikan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ialah</a:t>
            </a:r>
            <a:r>
              <a:rPr lang="en-US" sz="2400" dirty="0">
                <a:latin typeface="Montserrat" panose="00000500000000000000" pitchFamily="50" charset="0"/>
              </a:rPr>
              <a:t>: </a:t>
            </a: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pencemar</a:t>
            </a:r>
            <a:r>
              <a:rPr lang="en-US" sz="2400" dirty="0">
                <a:latin typeface="Montserrat" panose="00000500000000000000" pitchFamily="50" charset="0"/>
              </a:rPr>
              <a:t>; dan </a:t>
            </a:r>
            <a:r>
              <a:rPr lang="en-US" sz="2400" dirty="0" err="1">
                <a:latin typeface="Montserrat" panose="00000500000000000000" pitchFamily="50" charset="0"/>
              </a:rPr>
              <a:t>pengendalian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pencemaran</a:t>
            </a:r>
            <a:r>
              <a:rPr lang="en-US" sz="2400" dirty="0">
                <a:latin typeface="Montserrat" panose="00000500000000000000" pitchFamily="50" charset="0"/>
              </a:rPr>
              <a:t>.</a:t>
            </a:r>
            <a:endParaRPr lang="id-ID" sz="2400" dirty="0">
              <a:latin typeface="Montserrat" panose="00000500000000000000" pitchFamily="50" charset="0"/>
            </a:endParaRPr>
          </a:p>
          <a:p>
            <a:endParaRPr lang="en-ID" sz="2400" dirty="0">
              <a:latin typeface="Montserrat" panose="00000500000000000000" pitchFamily="50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80BF98A-76E6-4ACB-B722-F02F0E13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Montserrat Black" panose="00000A00000000000000" pitchFamily="50" charset="0"/>
              </a:rPr>
              <a:t>3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283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8" b="91030" l="2364" r="98591">
                        <a14:foregroundMark x1="7636" y1="31333" x2="23955" y2="54606"/>
                        <a14:foregroundMark x1="30409" y1="32545" x2="30409" y2="32545"/>
                        <a14:foregroundMark x1="25909" y1="48667" x2="25909" y2="48667"/>
                        <a14:foregroundMark x1="29773" y1="50667" x2="29773" y2="50667"/>
                        <a14:foregroundMark x1="26273" y1="60545" x2="41773" y2="64909"/>
                        <a14:foregroundMark x1="54091" y1="51879" x2="56591" y2="47333"/>
                        <a14:foregroundMark x1="44182" y1="65697" x2="44182" y2="65697"/>
                        <a14:foregroundMark x1="40591" y1="62364" x2="40591" y2="62364"/>
                        <a14:foregroundMark x1="62591" y1="69212" x2="62591" y2="69212"/>
                        <a14:foregroundMark x1="46591" y1="66788" x2="46591" y2="66788"/>
                        <a14:foregroundMark x1="48500" y1="67333" x2="48500" y2="67333"/>
                        <a14:foregroundMark x1="54091" y1="69333" x2="54091" y2="69333"/>
                        <a14:foregroundMark x1="55682" y1="66121" x2="55682" y2="66121"/>
                        <a14:foregroundMark x1="51000" y1="65697" x2="51000" y2="65697"/>
                        <a14:foregroundMark x1="16909" y1="38000" x2="16909" y2="38000"/>
                        <a14:foregroundMark x1="59000" y1="56667" x2="59000" y2="56667"/>
                        <a14:foregroundMark x1="60591" y1="45333" x2="60591" y2="45333"/>
                        <a14:foregroundMark x1="79182" y1="46727" x2="79182" y2="46727"/>
                        <a14:foregroundMark x1="90955" y1="53152" x2="90955" y2="53152"/>
                        <a14:foregroundMark x1="90955" y1="53152" x2="90955" y2="53152"/>
                        <a14:foregroundMark x1="70227" y1="40485" x2="70227" y2="40485"/>
                        <a14:foregroundMark x1="69682" y1="38242" x2="69682" y2="38242"/>
                        <a14:foregroundMark x1="74182" y1="51879" x2="74182" y2="51879"/>
                        <a14:foregroundMark x1="67182" y1="52424" x2="67182" y2="52424"/>
                        <a14:foregroundMark x1="63636" y1="48000" x2="63636" y2="48000"/>
                        <a14:foregroundMark x1="69364" y1="47030" x2="69364" y2="47030"/>
                        <a14:foregroundMark x1="74682" y1="48000" x2="74682" y2="48000"/>
                        <a14:foregroundMark x1="77091" y1="63394" x2="77091" y2="63394"/>
                        <a14:foregroundMark x1="83455" y1="58848" x2="83455" y2="58848"/>
                        <a14:foregroundMark x1="59909" y1="46606" x2="59909" y2="46606"/>
                        <a14:foregroundMark x1="46273" y1="52848" x2="46273" y2="52848"/>
                        <a14:foregroundMark x1="66773" y1="64121" x2="66773" y2="64121"/>
                        <a14:foregroundMark x1="63455" y1="65333" x2="63455" y2="65333"/>
                        <a14:foregroundMark x1="86136" y1="45515" x2="86136" y2="45515"/>
                        <a14:foregroundMark x1="76273" y1="43697" x2="76273" y2="43697"/>
                        <a14:foregroundMark x1="87000" y1="47697" x2="87000" y2="47697"/>
                        <a14:foregroundMark x1="8636" y1="39636" x2="8636" y2="39636"/>
                        <a14:foregroundMark x1="11455" y1="46606" x2="11455" y2="46606"/>
                        <a14:foregroundMark x1="5500" y1="35515" x2="5500" y2="35515"/>
                        <a14:foregroundMark x1="76045" y1="46182" x2="76045" y2="46182"/>
                        <a14:foregroundMark x1="71136" y1="36606" x2="71136" y2="36606"/>
                        <a14:foregroundMark x1="68955" y1="44364" x2="68955" y2="44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91401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69257"/>
            <a:ext cx="10515600" cy="54077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 err="1" smtClean="0">
                <a:latin typeface="Montserrat" panose="00000500000000000000" pitchFamily="50" charset="0"/>
              </a:rPr>
              <a:t>Berdasarkan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letak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geografisnya</a:t>
            </a:r>
            <a:r>
              <a:rPr lang="en-US" sz="2000" dirty="0">
                <a:latin typeface="Montserrat" panose="00000500000000000000" pitchFamily="50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</a:rPr>
              <a:t>ketersediaan</a:t>
            </a:r>
            <a:r>
              <a:rPr lang="en-US" sz="2000" dirty="0">
                <a:latin typeface="Montserrat" panose="00000500000000000000" pitchFamily="50" charset="0"/>
              </a:rPr>
              <a:t> air di Indonesia </a:t>
            </a:r>
            <a:r>
              <a:rPr lang="en-US" sz="2000" dirty="0" err="1">
                <a:latin typeface="Montserrat" panose="00000500000000000000" pitchFamily="50" charset="0"/>
              </a:rPr>
              <a:t>tidak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merata</a:t>
            </a:r>
            <a:r>
              <a:rPr lang="en-US" sz="2000" dirty="0">
                <a:latin typeface="Montserrat" panose="00000500000000000000" pitchFamily="50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</a:rPr>
              <a:t>hal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ini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mengakibatkan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terjadinya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kesenjangan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antara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ketersediaan</a:t>
            </a:r>
            <a:r>
              <a:rPr lang="en-US" sz="2000" dirty="0">
                <a:latin typeface="Montserrat" panose="00000500000000000000" pitchFamily="50" charset="0"/>
              </a:rPr>
              <a:t> air </a:t>
            </a:r>
            <a:r>
              <a:rPr lang="en-US" sz="2000" dirty="0" err="1">
                <a:latin typeface="Montserrat" panose="00000500000000000000" pitchFamily="50" charset="0"/>
              </a:rPr>
              <a:t>dan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kebutuhan</a:t>
            </a:r>
            <a:r>
              <a:rPr lang="en-US" sz="2000" dirty="0">
                <a:latin typeface="Montserrat" panose="00000500000000000000" pitchFamily="50" charset="0"/>
              </a:rPr>
              <a:t> air di </a:t>
            </a:r>
            <a:r>
              <a:rPr lang="en-US" sz="2000" dirty="0" err="1">
                <a:latin typeface="Montserrat" panose="00000500000000000000" pitchFamily="50" charset="0"/>
              </a:rPr>
              <a:t>suatu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wilayah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atau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daerah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tertentu</a:t>
            </a:r>
            <a:r>
              <a:rPr lang="en-US" sz="2000" dirty="0">
                <a:latin typeface="Montserrat" panose="00000500000000000000" pitchFamily="50" charset="0"/>
              </a:rPr>
              <a:t>. </a:t>
            </a:r>
            <a:r>
              <a:rPr lang="en-US" sz="2000" dirty="0" err="1">
                <a:latin typeface="Montserrat" panose="00000500000000000000" pitchFamily="50" charset="0"/>
              </a:rPr>
              <a:t>Sebagai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contoh</a:t>
            </a:r>
            <a:r>
              <a:rPr lang="en-US" sz="2000" dirty="0">
                <a:latin typeface="Montserrat" panose="00000500000000000000" pitchFamily="50" charset="0"/>
              </a:rPr>
              <a:t> di </a:t>
            </a:r>
            <a:r>
              <a:rPr lang="en-US" sz="2000" dirty="0" err="1">
                <a:latin typeface="Montserrat" panose="00000500000000000000" pitchFamily="50" charset="0"/>
              </a:rPr>
              <a:t>Pulau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Jawa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dan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smtClean="0">
                <a:latin typeface="Montserrat" panose="00000500000000000000" pitchFamily="50" charset="0"/>
              </a:rPr>
              <a:t>Bali, </a:t>
            </a:r>
            <a:r>
              <a:rPr lang="en-US" sz="2000" dirty="0" err="1">
                <a:latin typeface="Montserrat" panose="00000500000000000000" pitchFamily="50" charset="0"/>
              </a:rPr>
              <a:t>kebutuhan</a:t>
            </a:r>
            <a:r>
              <a:rPr lang="en-US" sz="2000" dirty="0">
                <a:latin typeface="Montserrat" panose="00000500000000000000" pitchFamily="50" charset="0"/>
              </a:rPr>
              <a:t> air </a:t>
            </a:r>
            <a:r>
              <a:rPr lang="en-US" sz="2000" dirty="0" err="1">
                <a:latin typeface="Montserrat" panose="00000500000000000000" pitchFamily="50" charset="0"/>
              </a:rPr>
              <a:t>melebihi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ketersediaan</a:t>
            </a:r>
            <a:r>
              <a:rPr lang="en-US" sz="2000" dirty="0">
                <a:latin typeface="Montserrat" panose="00000500000000000000" pitchFamily="50" charset="0"/>
              </a:rPr>
              <a:t> air. </a:t>
            </a:r>
            <a:endParaRPr lang="en-US" sz="2000" dirty="0" smtClean="0">
              <a:latin typeface="Montserrat" panose="00000500000000000000" pitchFamily="50" charset="0"/>
            </a:endParaRPr>
          </a:p>
          <a:p>
            <a:pPr marL="0" indent="0" algn="just">
              <a:buNone/>
            </a:pPr>
            <a:r>
              <a:rPr lang="en-US" sz="2000" dirty="0" err="1">
                <a:latin typeface="Montserrat" panose="00000500000000000000" pitchFamily="50" charset="0"/>
              </a:rPr>
              <a:t>P</a:t>
            </a:r>
            <a:r>
              <a:rPr lang="en-US" sz="2000" dirty="0" err="1" smtClean="0">
                <a:latin typeface="Montserrat" panose="00000500000000000000" pitchFamily="50" charset="0"/>
              </a:rPr>
              <a:t>emanfaatan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>
                <a:latin typeface="Montserrat" panose="00000500000000000000" pitchFamily="50" charset="0"/>
              </a:rPr>
              <a:t>air </a:t>
            </a:r>
            <a:r>
              <a:rPr lang="en-US" sz="2000" dirty="0" err="1">
                <a:latin typeface="Montserrat" panose="00000500000000000000" pitchFamily="50" charset="0"/>
              </a:rPr>
              <a:t>untuk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keperuan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industri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>
                <a:latin typeface="Montserrat" panose="00000500000000000000" pitchFamily="50" charset="0"/>
              </a:rPr>
              <a:t>di Kota Bandung </a:t>
            </a:r>
            <a:r>
              <a:rPr lang="en-US" sz="2000" dirty="0" err="1">
                <a:latin typeface="Montserrat" panose="00000500000000000000" pitchFamily="50" charset="0"/>
              </a:rPr>
              <a:t>mencapai</a:t>
            </a:r>
            <a:r>
              <a:rPr lang="en-US" sz="2000" dirty="0">
                <a:latin typeface="Montserrat" panose="00000500000000000000" pitchFamily="50" charset="0"/>
              </a:rPr>
              <a:t> 6,9 </a:t>
            </a:r>
            <a:r>
              <a:rPr lang="en-US" sz="2000" dirty="0" err="1">
                <a:latin typeface="Montserrat" panose="00000500000000000000" pitchFamily="50" charset="0"/>
              </a:rPr>
              <a:t>juta</a:t>
            </a:r>
            <a:r>
              <a:rPr lang="en-US" sz="2000" dirty="0">
                <a:latin typeface="Montserrat" panose="00000500000000000000" pitchFamily="50" charset="0"/>
              </a:rPr>
              <a:t> meter </a:t>
            </a:r>
            <a:r>
              <a:rPr lang="en-US" sz="2000" dirty="0" err="1">
                <a:latin typeface="Montserrat" panose="00000500000000000000" pitchFamily="50" charset="0"/>
              </a:rPr>
              <a:t>kubik</a:t>
            </a:r>
            <a:r>
              <a:rPr lang="en-US" sz="2000" dirty="0">
                <a:latin typeface="Montserrat" panose="00000500000000000000" pitchFamily="50" charset="0"/>
              </a:rPr>
              <a:t>/</a:t>
            </a:r>
            <a:r>
              <a:rPr lang="en-US" sz="2000" dirty="0" err="1">
                <a:latin typeface="Montserrat" panose="00000500000000000000" pitchFamily="50" charset="0"/>
              </a:rPr>
              <a:t>tahun</a:t>
            </a:r>
            <a:r>
              <a:rPr lang="en-US" sz="2000" dirty="0">
                <a:latin typeface="Montserrat" panose="00000500000000000000" pitchFamily="50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</a:rPr>
              <a:t>diikuti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wilayah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Cengkareng</a:t>
            </a:r>
            <a:r>
              <a:rPr lang="en-US" sz="2000" dirty="0">
                <a:latin typeface="Montserrat" panose="00000500000000000000" pitchFamily="50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</a:rPr>
              <a:t>Grogol</a:t>
            </a:r>
            <a:r>
              <a:rPr lang="en-US" sz="2000" dirty="0">
                <a:latin typeface="Montserrat" panose="00000500000000000000" pitchFamily="50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</a:rPr>
              <a:t>Cempaka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Putih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dan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Cakung</a:t>
            </a:r>
            <a:r>
              <a:rPr lang="en-US" sz="2000" dirty="0">
                <a:latin typeface="Montserrat" panose="00000500000000000000" pitchFamily="50" charset="0"/>
              </a:rPr>
              <a:t> yang </a:t>
            </a:r>
            <a:r>
              <a:rPr lang="en-US" sz="2000" dirty="0" err="1">
                <a:latin typeface="Montserrat" panose="00000500000000000000" pitchFamily="50" charset="0"/>
              </a:rPr>
              <a:t>mengalami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penurunan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muka</a:t>
            </a:r>
            <a:r>
              <a:rPr lang="en-US" sz="2000" dirty="0">
                <a:latin typeface="Montserrat" panose="00000500000000000000" pitchFamily="50" charset="0"/>
              </a:rPr>
              <a:t> air </a:t>
            </a:r>
            <a:r>
              <a:rPr lang="en-US" sz="2000" dirty="0" err="1">
                <a:latin typeface="Montserrat" panose="00000500000000000000" pitchFamily="50" charset="0"/>
              </a:rPr>
              <a:t>tanah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sampai</a:t>
            </a:r>
            <a:r>
              <a:rPr lang="en-US" sz="2000" dirty="0">
                <a:latin typeface="Montserrat" panose="00000500000000000000" pitchFamily="50" charset="0"/>
              </a:rPr>
              <a:t> 17 meter. Dari </a:t>
            </a:r>
            <a:r>
              <a:rPr lang="en-US" sz="2000" dirty="0" err="1">
                <a:latin typeface="Montserrat" panose="00000500000000000000" pitchFamily="50" charset="0"/>
              </a:rPr>
              <a:t>uraian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tersebut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disimpulkan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bahwa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meskipun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jumlah</a:t>
            </a:r>
            <a:r>
              <a:rPr lang="en-US" sz="2000" dirty="0">
                <a:latin typeface="Montserrat" panose="00000500000000000000" pitchFamily="50" charset="0"/>
              </a:rPr>
              <a:t> air </a:t>
            </a:r>
            <a:r>
              <a:rPr lang="en-US" sz="2000" dirty="0" err="1">
                <a:latin typeface="Montserrat" panose="00000500000000000000" pitchFamily="50" charset="0"/>
              </a:rPr>
              <a:t>tak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terbatas</a:t>
            </a:r>
            <a:r>
              <a:rPr lang="en-US" sz="2000" dirty="0">
                <a:latin typeface="Montserrat" panose="00000500000000000000" pitchFamily="50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</a:rPr>
              <a:t>jika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pemakaian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tidak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dibatasi</a:t>
            </a:r>
            <a:r>
              <a:rPr lang="en-US" sz="2000" dirty="0">
                <a:latin typeface="Montserrat" panose="00000500000000000000" pitchFamily="50" charset="0"/>
              </a:rPr>
              <a:t>, </a:t>
            </a:r>
            <a:r>
              <a:rPr lang="en-US" sz="2000" dirty="0" err="1">
                <a:latin typeface="Montserrat" panose="00000500000000000000" pitchFamily="50" charset="0"/>
              </a:rPr>
              <a:t>maka</a:t>
            </a:r>
            <a:r>
              <a:rPr lang="en-US" sz="2000" dirty="0">
                <a:latin typeface="Montserrat" panose="00000500000000000000" pitchFamily="50" charset="0"/>
              </a:rPr>
              <a:t> air </a:t>
            </a:r>
            <a:r>
              <a:rPr lang="en-US" sz="2000" dirty="0" err="1">
                <a:latin typeface="Montserrat" panose="00000500000000000000" pitchFamily="50" charset="0"/>
              </a:rPr>
              <a:t>akan</a:t>
            </a:r>
            <a:r>
              <a:rPr lang="en-US" sz="2000" dirty="0">
                <a:latin typeface="Montserrat" panose="00000500000000000000" pitchFamily="50" charset="0"/>
              </a:rPr>
              <a:t> </a:t>
            </a:r>
            <a:r>
              <a:rPr lang="en-US" sz="2000" dirty="0" err="1">
                <a:latin typeface="Montserrat" panose="00000500000000000000" pitchFamily="50" charset="0"/>
              </a:rPr>
              <a:t>habis</a:t>
            </a:r>
            <a:r>
              <a:rPr lang="en-US" sz="2000" dirty="0">
                <a:latin typeface="Montserrat" panose="00000500000000000000" pitchFamily="50" charset="0"/>
              </a:rPr>
              <a:t>. </a:t>
            </a:r>
            <a:endParaRPr lang="en-US" sz="2000" dirty="0" smtClean="0">
              <a:latin typeface="Montserrat" panose="00000500000000000000" pitchFamily="50" charset="0"/>
            </a:endParaRPr>
          </a:p>
          <a:p>
            <a:endParaRPr lang="en-US" sz="2000" dirty="0">
              <a:latin typeface="Montserrat" panose="00000500000000000000" pitchFamily="50" charset="0"/>
            </a:endParaRPr>
          </a:p>
          <a:p>
            <a:pPr marL="0" indent="0" algn="ctr">
              <a:buNone/>
            </a:pP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>
                <a:latin typeface="Montserrat" panose="00000500000000000000" pitchFamily="50" charset="0"/>
                <a:cs typeface="Arial" panose="020B0604020202020204" pitchFamily="34" charset="0"/>
              </a:rPr>
              <a:t>–</a:t>
            </a:r>
            <a:r>
              <a:rPr lang="en-US" sz="2000" b="1" dirty="0">
                <a:latin typeface="Montserrat" panose="00000500000000000000" pitchFamily="50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Soedarmin</a:t>
            </a:r>
            <a:r>
              <a:rPr lang="en-US" sz="2000" dirty="0" smtClean="0">
                <a:latin typeface="Montserrat" panose="00000500000000000000" pitchFamily="50" charset="0"/>
              </a:rPr>
              <a:t> </a:t>
            </a:r>
            <a:r>
              <a:rPr lang="en-US" sz="2000" dirty="0" err="1" smtClean="0">
                <a:latin typeface="Montserrat" panose="00000500000000000000" pitchFamily="50" charset="0"/>
              </a:rPr>
              <a:t>Seonyoto</a:t>
            </a:r>
            <a:endParaRPr lang="id-ID" sz="20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666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923397">
            <a:off x="1028701" y="2171700"/>
            <a:ext cx="5867400" cy="2438400"/>
          </a:xfrm>
        </p:spPr>
        <p:txBody>
          <a:bodyPr>
            <a:prstTxWarp prst="textInflateTop">
              <a:avLst>
                <a:gd name="adj" fmla="val 29652"/>
              </a:avLst>
            </a:prstTxWarp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FAKTOR-FAKT  R PENYEBAB KRISIS AIR</a:t>
            </a:r>
            <a:endParaRPr lang="id-ID" sz="48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14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6300" y="512762"/>
            <a:ext cx="10515600" cy="583247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err="1">
                <a:latin typeface="Montserrat" panose="00000500000000000000" pitchFamily="50" charset="0"/>
              </a:rPr>
              <a:t>Sumber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 smtClean="0">
                <a:latin typeface="Montserrat" panose="00000500000000000000" pitchFamily="50" charset="0"/>
              </a:rPr>
              <a:t>terancam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oleh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potensi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kepadatan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penduduk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seiring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tahun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 smtClean="0">
                <a:latin typeface="Montserrat" panose="00000500000000000000" pitchFamily="50" charset="0"/>
              </a:rPr>
              <a:t>berjalan</a:t>
            </a:r>
            <a:r>
              <a:rPr lang="en-US" sz="2400" dirty="0" smtClean="0">
                <a:latin typeface="Montserrat" panose="00000500000000000000" pitchFamily="50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err="1" smtClean="0">
                <a:latin typeface="Montserrat" panose="00000500000000000000" pitchFamily="50" charset="0"/>
              </a:rPr>
              <a:t>Penggunaan</a:t>
            </a:r>
            <a:r>
              <a:rPr lang="en-US" sz="2400" dirty="0" smtClean="0">
                <a:latin typeface="Montserrat" panose="00000500000000000000" pitchFamily="50" charset="0"/>
              </a:rPr>
              <a:t> </a:t>
            </a:r>
            <a:r>
              <a:rPr lang="en-US" sz="2400" dirty="0">
                <a:latin typeface="Montserrat" panose="00000500000000000000" pitchFamily="50" charset="0"/>
              </a:rPr>
              <a:t>air yang </a:t>
            </a:r>
            <a:r>
              <a:rPr lang="en-US" sz="2400" dirty="0" err="1">
                <a:latin typeface="Montserrat" panose="00000500000000000000" pitchFamily="50" charset="0"/>
              </a:rPr>
              <a:t>berlebihan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juga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menjadi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bukti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dimana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pada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abad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</a:t>
            </a:r>
            <a:r>
              <a:rPr lang="en-US" sz="2400" dirty="0">
                <a:latin typeface="Montserrat" panose="00000500000000000000" pitchFamily="50" charset="0"/>
              </a:rPr>
              <a:t> 20, </a:t>
            </a:r>
            <a:r>
              <a:rPr lang="en-US" sz="2400" dirty="0" err="1">
                <a:latin typeface="Montserrat" panose="00000500000000000000" pitchFamily="50" charset="0"/>
              </a:rPr>
              <a:t>populasi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dunia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meningkat</a:t>
            </a:r>
            <a:r>
              <a:rPr lang="en-US" sz="2400" dirty="0">
                <a:latin typeface="Montserrat" panose="00000500000000000000" pitchFamily="50" charset="0"/>
              </a:rPr>
              <a:t> 3x </a:t>
            </a:r>
            <a:r>
              <a:rPr lang="en-US" sz="2400" dirty="0" err="1">
                <a:latin typeface="Montserrat" panose="00000500000000000000" pitchFamily="50" charset="0"/>
              </a:rPr>
              <a:t>lipat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namun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konsumsi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meningkat</a:t>
            </a:r>
            <a:r>
              <a:rPr lang="en-US" sz="2400" dirty="0">
                <a:latin typeface="Montserrat" panose="00000500000000000000" pitchFamily="50" charset="0"/>
              </a:rPr>
              <a:t> 6x </a:t>
            </a:r>
            <a:r>
              <a:rPr lang="en-US" sz="2400" dirty="0" err="1">
                <a:latin typeface="Montserrat" panose="00000500000000000000" pitchFamily="50" charset="0"/>
              </a:rPr>
              <a:t>lipat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Montserrat" panose="00000500000000000000" pitchFamily="50" charset="0"/>
              </a:rPr>
              <a:t>Permintaan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juga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bertambah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dimasa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depan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dimana</a:t>
            </a:r>
            <a:r>
              <a:rPr lang="en-US" sz="2400" dirty="0">
                <a:latin typeface="Montserrat" panose="00000500000000000000" pitchFamily="50" charset="0"/>
              </a:rPr>
              <a:t> 400% </a:t>
            </a:r>
            <a:r>
              <a:rPr lang="en-US" sz="2400" dirty="0" err="1">
                <a:latin typeface="Montserrat" panose="00000500000000000000" pitchFamily="50" charset="0"/>
              </a:rPr>
              <a:t>dari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manufaktur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130% </a:t>
            </a:r>
            <a:r>
              <a:rPr lang="en-US" sz="2400" dirty="0" err="1">
                <a:latin typeface="Montserrat" panose="00000500000000000000" pitchFamily="50" charset="0"/>
              </a:rPr>
              <a:t>dari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keperluan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rumah</a:t>
            </a:r>
            <a:r>
              <a:rPr lang="en-US" sz="2400" dirty="0">
                <a:latin typeface="Montserrat" panose="00000500000000000000" pitchFamily="50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err="1">
                <a:latin typeface="Montserrat" panose="00000500000000000000" pitchFamily="50" charset="0"/>
              </a:rPr>
              <a:t>Seiring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ketersediaan</a:t>
            </a:r>
            <a:r>
              <a:rPr lang="en-US" sz="2400" dirty="0">
                <a:latin typeface="Montserrat" panose="00000500000000000000" pitchFamily="50" charset="0"/>
              </a:rPr>
              <a:t> air yang </a:t>
            </a:r>
            <a:r>
              <a:rPr lang="en-US" sz="2400" dirty="0" err="1">
                <a:latin typeface="Montserrat" panose="00000500000000000000" pitchFamily="50" charset="0"/>
              </a:rPr>
              <a:t>menurun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kompetisi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untuk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memperoleh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akses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juga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akan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meningkat</a:t>
            </a:r>
            <a:r>
              <a:rPr lang="en-US" sz="2400" dirty="0">
                <a:latin typeface="Montserrat" panose="00000500000000000000" pitchFamily="50" charset="0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Montserrat" panose="00000500000000000000" pitchFamily="50" charset="0"/>
              </a:rPr>
              <a:t>Hal </a:t>
            </a:r>
            <a:r>
              <a:rPr lang="en-US" sz="2400" dirty="0" err="1">
                <a:latin typeface="Montserrat" panose="00000500000000000000" pitchFamily="50" charset="0"/>
              </a:rPr>
              <a:t>inilah</a:t>
            </a:r>
            <a:r>
              <a:rPr lang="en-US" sz="2400" dirty="0">
                <a:latin typeface="Montserrat" panose="00000500000000000000" pitchFamily="50" charset="0"/>
              </a:rPr>
              <a:t> yang </a:t>
            </a:r>
            <a:r>
              <a:rPr lang="en-US" sz="2400" dirty="0" err="1">
                <a:latin typeface="Montserrat" panose="00000500000000000000" pitchFamily="50" charset="0"/>
              </a:rPr>
              <a:t>memicu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adanya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krisis</a:t>
            </a:r>
            <a:r>
              <a:rPr lang="en-US" sz="2400" dirty="0">
                <a:latin typeface="Montserrat" panose="00000500000000000000" pitchFamily="50" charset="0"/>
              </a:rPr>
              <a:t> air </a:t>
            </a:r>
            <a:r>
              <a:rPr lang="en-US" sz="2400" dirty="0" err="1">
                <a:latin typeface="Montserrat" panose="00000500000000000000" pitchFamily="50" charset="0"/>
              </a:rPr>
              <a:t>disamping</a:t>
            </a:r>
            <a:r>
              <a:rPr lang="en-US" sz="2400" dirty="0">
                <a:latin typeface="Montserrat" panose="00000500000000000000" pitchFamily="50" charset="0"/>
              </a:rPr>
              <a:t> factor lain </a:t>
            </a:r>
            <a:r>
              <a:rPr lang="en-US" sz="2400" dirty="0" err="1">
                <a:latin typeface="Montserrat" panose="00000500000000000000" pitchFamily="50" charset="0"/>
              </a:rPr>
              <a:t>seperti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pengelolaan</a:t>
            </a:r>
            <a:r>
              <a:rPr lang="en-US" sz="2400" dirty="0">
                <a:latin typeface="Montserrat" panose="00000500000000000000" pitchFamily="50" charset="0"/>
              </a:rPr>
              <a:t> air yang </a:t>
            </a:r>
            <a:r>
              <a:rPr lang="en-US" sz="2400" dirty="0" err="1">
                <a:latin typeface="Montserrat" panose="00000500000000000000" pitchFamily="50" charset="0"/>
              </a:rPr>
              <a:t>buruk</a:t>
            </a:r>
            <a:r>
              <a:rPr lang="en-US" sz="2400" dirty="0">
                <a:latin typeface="Montserrat" panose="00000500000000000000" pitchFamily="50" charset="0"/>
              </a:rPr>
              <a:t>, </a:t>
            </a:r>
            <a:r>
              <a:rPr lang="en-US" sz="2400" dirty="0" err="1">
                <a:latin typeface="Montserrat" panose="00000500000000000000" pitchFamily="50" charset="0"/>
              </a:rPr>
              <a:t>dan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r>
              <a:rPr lang="en-US" sz="2400" dirty="0" err="1">
                <a:latin typeface="Montserrat" panose="00000500000000000000" pitchFamily="50" charset="0"/>
              </a:rPr>
              <a:t>lainnya</a:t>
            </a:r>
            <a:r>
              <a:rPr lang="en-US" sz="2400" dirty="0">
                <a:latin typeface="Montserrat" panose="00000500000000000000" pitchFamily="50" charset="0"/>
              </a:rPr>
              <a:t> </a:t>
            </a:r>
            <a:endParaRPr lang="en-ID" sz="2400" dirty="0">
              <a:latin typeface="Montserrat" panose="00000500000000000000" pitchFamily="50" charset="0"/>
            </a:endParaRPr>
          </a:p>
          <a:p>
            <a:pPr marL="0" indent="0">
              <a:buNone/>
            </a:pPr>
            <a:endParaRPr lang="id-ID" sz="24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322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2430" y="1139060"/>
            <a:ext cx="9787139" cy="45798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30700" y="5994400"/>
            <a:ext cx="364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Sumber</a:t>
            </a:r>
            <a:r>
              <a:rPr lang="en-US" dirty="0" smtClean="0"/>
              <a:t>: Water.org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896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3698537"/>
            <a:ext cx="3829051" cy="2786004"/>
          </a:xfrm>
        </p:spPr>
        <p:txBody>
          <a:bodyPr>
            <a:prstTxWarp prst="textFadeRight">
              <a:avLst>
                <a:gd name="adj" fmla="val 15376"/>
              </a:avLst>
            </a:prstTxWarp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Montserrat Black" panose="00000A00000000000000" pitchFamily="50" charset="0"/>
              </a:rPr>
              <a:t>DAMPAK DARI KRISIS AIR</a:t>
            </a:r>
            <a:endParaRPr lang="id-ID" sz="4800" dirty="0">
              <a:solidFill>
                <a:schemeClr val="bg1"/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63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6091" y="1027906"/>
            <a:ext cx="6899817" cy="49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59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7362" y="1475184"/>
            <a:ext cx="7876776" cy="3983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8"/>
          <a:stretch/>
        </p:blipFill>
        <p:spPr>
          <a:xfrm>
            <a:off x="0" y="1854231"/>
            <a:ext cx="3638550" cy="322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77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3421</TotalTime>
  <Words>1520</Words>
  <Application>Microsoft Office PowerPoint</Application>
  <PresentationFormat>Widescreen</PresentationFormat>
  <Paragraphs>83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 Light</vt:lpstr>
      <vt:lpstr>Montserrat</vt:lpstr>
      <vt:lpstr>Calibri</vt:lpstr>
      <vt:lpstr>Montserrat Black</vt:lpstr>
      <vt:lpstr>Arial</vt:lpstr>
      <vt:lpstr>Office Theme</vt:lpstr>
      <vt:lpstr>Water Crisis // Krisis Air</vt:lpstr>
      <vt:lpstr>PowerPoint Presentation</vt:lpstr>
      <vt:lpstr>PowerPoint Presentation</vt:lpstr>
      <vt:lpstr>FAKTOR-FAKT  R PENYEBAB KRISIS AIR</vt:lpstr>
      <vt:lpstr>PowerPoint Presentation</vt:lpstr>
      <vt:lpstr>PowerPoint Presentation</vt:lpstr>
      <vt:lpstr>DAMPAK DARI KRISIS AIR</vt:lpstr>
      <vt:lpstr>PowerPoint Presentation</vt:lpstr>
      <vt:lpstr>PowerPoint Presentation</vt:lpstr>
      <vt:lpstr>PowerPoint Presentation</vt:lpstr>
      <vt:lpstr>KEBUTUHAN     &amp;   PENGGUNAAN       AIR DI DUNIA</vt:lpstr>
      <vt:lpstr>PowerPoint Presentation</vt:lpstr>
      <vt:lpstr>PowerPoint Presentation</vt:lpstr>
      <vt:lpstr>PowerPoint Presentation</vt:lpstr>
      <vt:lpstr>PowerPoint Presentation</vt:lpstr>
      <vt:lpstr>KONDISI AIR DI MASA YANG AKAN DATANG</vt:lpstr>
      <vt:lpstr>Konferensi dan Penelitian Stockholm Environment Institute (SEI) (2015) </vt:lpstr>
      <vt:lpstr>PowerPoint Presentation</vt:lpstr>
      <vt:lpstr>PowerPoint Presentation</vt:lpstr>
      <vt:lpstr>PowerPoint Presentation</vt:lpstr>
      <vt:lpstr>PowerPoint Presentation</vt:lpstr>
      <vt:lpstr>HOW TO FIGHT THIS ISSUE?</vt:lpstr>
      <vt:lpstr>PowerPoint Presentation</vt:lpstr>
      <vt:lpstr>PowerPoint Presentation</vt:lpstr>
      <vt:lpstr>APA ITU KONSERVASI AIR?</vt:lpstr>
      <vt:lpstr>1</vt:lpstr>
      <vt:lpstr>2</vt:lpstr>
      <vt:lpstr>3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Crisis</dc:title>
  <dc:creator>anwarrauf bagaskoro</dc:creator>
  <cp:lastModifiedBy>anwarrauf bagaskoro</cp:lastModifiedBy>
  <cp:revision>57</cp:revision>
  <dcterms:created xsi:type="dcterms:W3CDTF">2020-12-31T04:46:39Z</dcterms:created>
  <dcterms:modified xsi:type="dcterms:W3CDTF">2021-01-04T12:58:34Z</dcterms:modified>
</cp:coreProperties>
</file>